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80" r:id="rId2"/>
    <p:sldId id="257" r:id="rId3"/>
    <p:sldId id="258" r:id="rId4"/>
    <p:sldId id="306" r:id="rId5"/>
    <p:sldId id="259" r:id="rId6"/>
    <p:sldId id="281" r:id="rId7"/>
    <p:sldId id="305" r:id="rId8"/>
    <p:sldId id="282" r:id="rId9"/>
    <p:sldId id="286" r:id="rId10"/>
    <p:sldId id="283" r:id="rId11"/>
    <p:sldId id="284" r:id="rId12"/>
    <p:sldId id="260" r:id="rId13"/>
    <p:sldId id="285" r:id="rId14"/>
    <p:sldId id="304" r:id="rId15"/>
    <p:sldId id="287" r:id="rId16"/>
    <p:sldId id="289" r:id="rId17"/>
    <p:sldId id="292" r:id="rId18"/>
    <p:sldId id="291" r:id="rId19"/>
    <p:sldId id="294" r:id="rId20"/>
    <p:sldId id="293" r:id="rId21"/>
    <p:sldId id="295" r:id="rId22"/>
    <p:sldId id="296" r:id="rId23"/>
    <p:sldId id="297"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E"/>
    <a:srgbClr val="F9DE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p:cViewPr varScale="1">
        <p:scale>
          <a:sx n="151" d="100"/>
          <a:sy n="151" d="100"/>
        </p:scale>
        <p:origin x="70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sogesa-my.sharepoint.com/personal/a_vollmer_groupe-schertz_com/Documents/Bureau/Copie%20de%20chiffre%20synth&#232;s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ogesa-my.sharepoint.com/personal/a_vollmer_groupe-schertz_com/Documents/Bureau/Copie%20de%20chiffre%20synth&#232;s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900" dirty="0"/>
              <a:t>Public </a:t>
            </a:r>
            <a:r>
              <a:rPr lang="en-US" sz="900" dirty="0" err="1"/>
              <a:t>accompagné</a:t>
            </a:r>
            <a:r>
              <a:rPr lang="en-US" sz="900" dirty="0"/>
              <a:t> par tranche </a:t>
            </a:r>
            <a:r>
              <a:rPr lang="en-US" sz="900" dirty="0" err="1"/>
              <a:t>d’âge</a:t>
            </a:r>
            <a:endParaRPr lang="en-US" sz="900"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'Graphiques Public Accompagné'!$B$13</c:f>
              <c:strCache>
                <c:ptCount val="1"/>
                <c:pt idx="0">
                  <c:v>Hommes</c:v>
                </c:pt>
              </c:strCache>
            </c:strRef>
          </c:tx>
          <c:spPr>
            <a:solidFill>
              <a:srgbClr val="4C4C4E"/>
            </a:solidFill>
            <a:ln>
              <a:noFill/>
            </a:ln>
            <a:effectLst/>
          </c:spPr>
          <c:invertIfNegative val="0"/>
          <c:cat>
            <c:strRef>
              <c:f>'Graphiques Public Accompagné'!$A$14:$A$19</c:f>
              <c:strCache>
                <c:ptCount val="6"/>
                <c:pt idx="0">
                  <c:v>&lt; 10 ans</c:v>
                </c:pt>
                <c:pt idx="1">
                  <c:v>11-15 ans</c:v>
                </c:pt>
                <c:pt idx="2">
                  <c:v>16-17 ans</c:v>
                </c:pt>
                <c:pt idx="3">
                  <c:v>18-24 ans</c:v>
                </c:pt>
                <c:pt idx="4">
                  <c:v>+25 ans</c:v>
                </c:pt>
                <c:pt idx="5">
                  <c:v>Parents</c:v>
                </c:pt>
              </c:strCache>
            </c:strRef>
          </c:cat>
          <c:val>
            <c:numRef>
              <c:f>'Graphiques Public Accompagné'!$B$14:$B$19</c:f>
              <c:numCache>
                <c:formatCode>General</c:formatCode>
                <c:ptCount val="6"/>
                <c:pt idx="0">
                  <c:v>69</c:v>
                </c:pt>
                <c:pt idx="1">
                  <c:v>213</c:v>
                </c:pt>
                <c:pt idx="2">
                  <c:v>128</c:v>
                </c:pt>
                <c:pt idx="3">
                  <c:v>264</c:v>
                </c:pt>
                <c:pt idx="4">
                  <c:v>100</c:v>
                </c:pt>
                <c:pt idx="5">
                  <c:v>131</c:v>
                </c:pt>
              </c:numCache>
            </c:numRef>
          </c:val>
          <c:extLst>
            <c:ext xmlns:c16="http://schemas.microsoft.com/office/drawing/2014/chart" uri="{C3380CC4-5D6E-409C-BE32-E72D297353CC}">
              <c16:uniqueId val="{00000000-0379-8048-9AC3-AC3601B8E71D}"/>
            </c:ext>
          </c:extLst>
        </c:ser>
        <c:ser>
          <c:idx val="1"/>
          <c:order val="1"/>
          <c:tx>
            <c:strRef>
              <c:f>'Graphiques Public Accompagné'!$C$13</c:f>
              <c:strCache>
                <c:ptCount val="1"/>
                <c:pt idx="0">
                  <c:v>Femmes</c:v>
                </c:pt>
              </c:strCache>
            </c:strRef>
          </c:tx>
          <c:spPr>
            <a:solidFill>
              <a:srgbClr val="F9DE11"/>
            </a:solidFill>
            <a:ln>
              <a:noFill/>
            </a:ln>
            <a:effectLst/>
          </c:spPr>
          <c:invertIfNegative val="0"/>
          <c:cat>
            <c:strRef>
              <c:f>'Graphiques Public Accompagné'!$A$14:$A$19</c:f>
              <c:strCache>
                <c:ptCount val="6"/>
                <c:pt idx="0">
                  <c:v>&lt; 10 ans</c:v>
                </c:pt>
                <c:pt idx="1">
                  <c:v>11-15 ans</c:v>
                </c:pt>
                <c:pt idx="2">
                  <c:v>16-17 ans</c:v>
                </c:pt>
                <c:pt idx="3">
                  <c:v>18-24 ans</c:v>
                </c:pt>
                <c:pt idx="4">
                  <c:v>+25 ans</c:v>
                </c:pt>
                <c:pt idx="5">
                  <c:v>Parents</c:v>
                </c:pt>
              </c:strCache>
            </c:strRef>
          </c:cat>
          <c:val>
            <c:numRef>
              <c:f>'Graphiques Public Accompagné'!$C$14:$C$19</c:f>
              <c:numCache>
                <c:formatCode>General</c:formatCode>
                <c:ptCount val="6"/>
                <c:pt idx="0">
                  <c:v>68</c:v>
                </c:pt>
                <c:pt idx="1">
                  <c:v>101</c:v>
                </c:pt>
                <c:pt idx="2">
                  <c:v>60</c:v>
                </c:pt>
                <c:pt idx="3">
                  <c:v>114</c:v>
                </c:pt>
                <c:pt idx="4">
                  <c:v>42</c:v>
                </c:pt>
                <c:pt idx="5">
                  <c:v>269</c:v>
                </c:pt>
              </c:numCache>
            </c:numRef>
          </c:val>
          <c:extLst>
            <c:ext xmlns:c16="http://schemas.microsoft.com/office/drawing/2014/chart" uri="{C3380CC4-5D6E-409C-BE32-E72D297353CC}">
              <c16:uniqueId val="{00000001-0379-8048-9AC3-AC3601B8E71D}"/>
            </c:ext>
          </c:extLst>
        </c:ser>
        <c:dLbls>
          <c:showLegendKey val="0"/>
          <c:showVal val="0"/>
          <c:showCatName val="0"/>
          <c:showSerName val="0"/>
          <c:showPercent val="0"/>
          <c:showBubbleSize val="0"/>
        </c:dLbls>
        <c:gapWidth val="219"/>
        <c:overlap val="-27"/>
        <c:axId val="952375840"/>
        <c:axId val="952351152"/>
      </c:barChart>
      <c:catAx>
        <c:axId val="95237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52351152"/>
        <c:crosses val="autoZero"/>
        <c:auto val="1"/>
        <c:lblAlgn val="ctr"/>
        <c:lblOffset val="100"/>
        <c:noMultiLvlLbl val="0"/>
      </c:catAx>
      <c:valAx>
        <c:axId val="952351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Effectif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52375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900" dirty="0" err="1"/>
              <a:t>Répartition</a:t>
            </a:r>
            <a:r>
              <a:rPr lang="en-US" sz="900" dirty="0"/>
              <a:t> du public </a:t>
            </a:r>
            <a:r>
              <a:rPr lang="en-US" sz="900" dirty="0" err="1"/>
              <a:t>accompagné</a:t>
            </a:r>
            <a:r>
              <a:rPr lang="en-US" sz="900" dirty="0"/>
              <a:t> </a:t>
            </a:r>
            <a:br>
              <a:rPr lang="en-US" sz="900" dirty="0"/>
            </a:br>
            <a:r>
              <a:rPr lang="en-US" sz="900" dirty="0"/>
              <a:t>par tranche </a:t>
            </a:r>
            <a:r>
              <a:rPr lang="en-US" sz="900" dirty="0" err="1"/>
              <a:t>d’âge</a:t>
            </a:r>
            <a:endParaRPr lang="en-US" sz="900"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'Graphiques Public Accompagné'!$B$3</c:f>
              <c:strCache>
                <c:ptCount val="1"/>
                <c:pt idx="0">
                  <c:v>Effectif</c:v>
                </c:pt>
              </c:strCache>
            </c:strRef>
          </c:tx>
          <c:dPt>
            <c:idx val="0"/>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1-4FDA-6E4D-B683-B810378C7FEB}"/>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4FDA-6E4D-B683-B810378C7FEB}"/>
              </c:ext>
            </c:extLst>
          </c:dPt>
          <c:dPt>
            <c:idx val="2"/>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4FDA-6E4D-B683-B810378C7FEB}"/>
              </c:ext>
            </c:extLst>
          </c:dPt>
          <c:dPt>
            <c:idx val="3"/>
            <c:bubble3D val="0"/>
            <c:spPr>
              <a:solidFill>
                <a:srgbClr val="F9DE11"/>
              </a:solidFill>
              <a:ln w="19050">
                <a:solidFill>
                  <a:schemeClr val="lt1"/>
                </a:solidFill>
              </a:ln>
              <a:effectLst/>
            </c:spPr>
            <c:extLst>
              <c:ext xmlns:c16="http://schemas.microsoft.com/office/drawing/2014/chart" uri="{C3380CC4-5D6E-409C-BE32-E72D297353CC}">
                <c16:uniqueId val="{00000007-4FDA-6E4D-B683-B810378C7FEB}"/>
              </c:ext>
            </c:extLst>
          </c:dPt>
          <c:dPt>
            <c:idx val="4"/>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9-4FDA-6E4D-B683-B810378C7FE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FDA-6E4D-B683-B810378C7FE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'Graphiques Public Accompagné'!$A$4:$A$9</c:f>
              <c:strCache>
                <c:ptCount val="6"/>
                <c:pt idx="0">
                  <c:v>&lt; 10 ans</c:v>
                </c:pt>
                <c:pt idx="1">
                  <c:v>11-15 ans</c:v>
                </c:pt>
                <c:pt idx="2">
                  <c:v>16-17 ans</c:v>
                </c:pt>
                <c:pt idx="3">
                  <c:v>18-24 ans</c:v>
                </c:pt>
                <c:pt idx="4">
                  <c:v>+25 ans</c:v>
                </c:pt>
                <c:pt idx="5">
                  <c:v>Parents</c:v>
                </c:pt>
              </c:strCache>
            </c:strRef>
          </c:cat>
          <c:val>
            <c:numRef>
              <c:f>'Graphiques Public Accompagné'!$B$4:$B$9</c:f>
              <c:numCache>
                <c:formatCode>General</c:formatCode>
                <c:ptCount val="6"/>
                <c:pt idx="0">
                  <c:v>137</c:v>
                </c:pt>
                <c:pt idx="1">
                  <c:v>314</c:v>
                </c:pt>
                <c:pt idx="2">
                  <c:v>188</c:v>
                </c:pt>
                <c:pt idx="3">
                  <c:v>378</c:v>
                </c:pt>
                <c:pt idx="4">
                  <c:v>142</c:v>
                </c:pt>
                <c:pt idx="5">
                  <c:v>400</c:v>
                </c:pt>
              </c:numCache>
            </c:numRef>
          </c:val>
          <c:extLst>
            <c:ext xmlns:c16="http://schemas.microsoft.com/office/drawing/2014/chart" uri="{C3380CC4-5D6E-409C-BE32-E72D297353CC}">
              <c16:uniqueId val="{0000000C-4FDA-6E4D-B683-B810378C7FEB}"/>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AF96E6-C6AD-484A-8051-97A9D8146DAE}" type="datetimeFigureOut">
              <a:rPr lang="fr-FR" smtClean="0"/>
              <a:t>28/05/2026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AEFF5-02A9-AC46-BBCF-B4898F1B94A0}" type="slidenum">
              <a:rPr lang="fr-FR" smtClean="0"/>
              <a:t>‹N°›</a:t>
            </a:fld>
            <a:endParaRPr lang="fr-FR"/>
          </a:p>
        </p:txBody>
      </p:sp>
    </p:spTree>
    <p:extLst>
      <p:ext uri="{BB962C8B-B14F-4D97-AF65-F5344CB8AC3E}">
        <p14:creationId xmlns:p14="http://schemas.microsoft.com/office/powerpoint/2010/main" val="2619575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82C0F9D-D56C-7C48-B6D2-7432C6433A11}" type="slidenum">
              <a:rPr lang="fr-FR" smtClean="0"/>
              <a:t>2</a:t>
            </a:fld>
            <a:endParaRPr lang="fr-FR"/>
          </a:p>
        </p:txBody>
      </p:sp>
    </p:spTree>
    <p:extLst>
      <p:ext uri="{BB962C8B-B14F-4D97-AF65-F5344CB8AC3E}">
        <p14:creationId xmlns:p14="http://schemas.microsoft.com/office/powerpoint/2010/main" val="196239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82C0F9D-D56C-7C48-B6D2-7432C6433A11}" type="slidenum">
              <a:rPr lang="fr-FR" smtClean="0"/>
              <a:t>12</a:t>
            </a:fld>
            <a:endParaRPr lang="fr-FR"/>
          </a:p>
        </p:txBody>
      </p:sp>
    </p:spTree>
    <p:extLst>
      <p:ext uri="{BB962C8B-B14F-4D97-AF65-F5344CB8AC3E}">
        <p14:creationId xmlns:p14="http://schemas.microsoft.com/office/powerpoint/2010/main" val="1655908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9E7B-922E-A0AE-AAB0-9AB8A5EEB2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7B1858D-EC53-A585-0E8B-CBDFDD71DD51}"/>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98134E14-4114-2EB5-FCC9-019ABA9DA689}"/>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CA0790C-09B1-9994-83B4-C81E9052986B}"/>
              </a:ext>
            </a:extLst>
          </p:cNvPr>
          <p:cNvSpPr>
            <a:spLocks noGrp="1"/>
          </p:cNvSpPr>
          <p:nvPr>
            <p:ph type="sldNum" sz="quarter" idx="5"/>
          </p:nvPr>
        </p:nvSpPr>
        <p:spPr/>
        <p:txBody>
          <a:bodyPr/>
          <a:lstStyle/>
          <a:p>
            <a:fld id="{782C0F9D-D56C-7C48-B6D2-7432C6433A11}" type="slidenum">
              <a:rPr lang="fr-FR" smtClean="0"/>
              <a:t>13</a:t>
            </a:fld>
            <a:endParaRPr lang="fr-FR"/>
          </a:p>
        </p:txBody>
      </p:sp>
    </p:spTree>
    <p:extLst>
      <p:ext uri="{BB962C8B-B14F-4D97-AF65-F5344CB8AC3E}">
        <p14:creationId xmlns:p14="http://schemas.microsoft.com/office/powerpoint/2010/main" val="366643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C962C-88A7-2AE7-0C73-44BFDC5C57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C993C3-0909-9EDE-231F-139D0BD2CAC5}"/>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5D635742-6FFF-59F9-B29C-06B6E88C236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A9F7C4F-8F56-F14F-62B3-EA2A9B6B0BB7}"/>
              </a:ext>
            </a:extLst>
          </p:cNvPr>
          <p:cNvSpPr>
            <a:spLocks noGrp="1"/>
          </p:cNvSpPr>
          <p:nvPr>
            <p:ph type="sldNum" sz="quarter" idx="5"/>
          </p:nvPr>
        </p:nvSpPr>
        <p:spPr/>
        <p:txBody>
          <a:bodyPr/>
          <a:lstStyle/>
          <a:p>
            <a:fld id="{782C0F9D-D56C-7C48-B6D2-7432C6433A11}" type="slidenum">
              <a:rPr lang="fr-FR" smtClean="0"/>
              <a:t>15</a:t>
            </a:fld>
            <a:endParaRPr lang="fr-FR"/>
          </a:p>
        </p:txBody>
      </p:sp>
    </p:spTree>
    <p:extLst>
      <p:ext uri="{BB962C8B-B14F-4D97-AF65-F5344CB8AC3E}">
        <p14:creationId xmlns:p14="http://schemas.microsoft.com/office/powerpoint/2010/main" val="2893692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2D8C-78B5-A2BC-3051-CB34224DE5C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ABB544-4CF9-A466-4CB6-D6590FFF820D}"/>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6682EC01-098F-1120-8537-4D384D4C9F8C}"/>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287B29C-F83A-CFC3-F873-1197D016D543}"/>
              </a:ext>
            </a:extLst>
          </p:cNvPr>
          <p:cNvSpPr>
            <a:spLocks noGrp="1"/>
          </p:cNvSpPr>
          <p:nvPr>
            <p:ph type="sldNum" sz="quarter" idx="5"/>
          </p:nvPr>
        </p:nvSpPr>
        <p:spPr/>
        <p:txBody>
          <a:bodyPr/>
          <a:lstStyle/>
          <a:p>
            <a:fld id="{782C0F9D-D56C-7C48-B6D2-7432C6433A11}" type="slidenum">
              <a:rPr lang="fr-FR" smtClean="0"/>
              <a:t>16</a:t>
            </a:fld>
            <a:endParaRPr lang="fr-FR"/>
          </a:p>
        </p:txBody>
      </p:sp>
    </p:spTree>
    <p:extLst>
      <p:ext uri="{BB962C8B-B14F-4D97-AF65-F5344CB8AC3E}">
        <p14:creationId xmlns:p14="http://schemas.microsoft.com/office/powerpoint/2010/main" val="147757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2993-DBF8-2689-02A1-CC93FD84E1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7DD4DD-F4B4-E515-5D85-D923D445B4ED}"/>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0799C07C-A9BE-1A90-F95B-66EE7BD184EA}"/>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FE390DE5-E5D0-0C7E-83E8-38B4383BCEA7}"/>
              </a:ext>
            </a:extLst>
          </p:cNvPr>
          <p:cNvSpPr>
            <a:spLocks noGrp="1"/>
          </p:cNvSpPr>
          <p:nvPr>
            <p:ph type="sldNum" sz="quarter" idx="5"/>
          </p:nvPr>
        </p:nvSpPr>
        <p:spPr/>
        <p:txBody>
          <a:bodyPr/>
          <a:lstStyle/>
          <a:p>
            <a:fld id="{782C0F9D-D56C-7C48-B6D2-7432C6433A11}" type="slidenum">
              <a:rPr lang="fr-FR" smtClean="0"/>
              <a:t>17</a:t>
            </a:fld>
            <a:endParaRPr lang="fr-FR"/>
          </a:p>
        </p:txBody>
      </p:sp>
    </p:spTree>
    <p:extLst>
      <p:ext uri="{BB962C8B-B14F-4D97-AF65-F5344CB8AC3E}">
        <p14:creationId xmlns:p14="http://schemas.microsoft.com/office/powerpoint/2010/main" val="770820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DDE3E-5322-F55E-9207-A4C28605BC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4CB94DC-DF03-62A1-AABC-88568E11A48B}"/>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6F86E31E-9D85-C922-9D29-2075AD074E03}"/>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80EFCEC-C076-C95D-4420-D27D22F2E48B}"/>
              </a:ext>
            </a:extLst>
          </p:cNvPr>
          <p:cNvSpPr>
            <a:spLocks noGrp="1"/>
          </p:cNvSpPr>
          <p:nvPr>
            <p:ph type="sldNum" sz="quarter" idx="5"/>
          </p:nvPr>
        </p:nvSpPr>
        <p:spPr/>
        <p:txBody>
          <a:bodyPr/>
          <a:lstStyle/>
          <a:p>
            <a:fld id="{782C0F9D-D56C-7C48-B6D2-7432C6433A11}" type="slidenum">
              <a:rPr lang="fr-FR" smtClean="0"/>
              <a:t>18</a:t>
            </a:fld>
            <a:endParaRPr lang="fr-FR"/>
          </a:p>
        </p:txBody>
      </p:sp>
    </p:spTree>
    <p:extLst>
      <p:ext uri="{BB962C8B-B14F-4D97-AF65-F5344CB8AC3E}">
        <p14:creationId xmlns:p14="http://schemas.microsoft.com/office/powerpoint/2010/main" val="1280821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FC749-D414-A48F-1B98-D120421B18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6A7171-88A0-4EBE-057F-A64C2F2D8656}"/>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DB7F7058-14E1-7D24-CE51-29867B08189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E6F3EF4-1742-8D2A-73AF-5B8F39B06FB0}"/>
              </a:ext>
            </a:extLst>
          </p:cNvPr>
          <p:cNvSpPr>
            <a:spLocks noGrp="1"/>
          </p:cNvSpPr>
          <p:nvPr>
            <p:ph type="sldNum" sz="quarter" idx="5"/>
          </p:nvPr>
        </p:nvSpPr>
        <p:spPr/>
        <p:txBody>
          <a:bodyPr/>
          <a:lstStyle/>
          <a:p>
            <a:fld id="{782C0F9D-D56C-7C48-B6D2-7432C6433A11}" type="slidenum">
              <a:rPr lang="fr-FR" smtClean="0"/>
              <a:t>20</a:t>
            </a:fld>
            <a:endParaRPr lang="fr-FR"/>
          </a:p>
        </p:txBody>
      </p:sp>
    </p:spTree>
    <p:extLst>
      <p:ext uri="{BB962C8B-B14F-4D97-AF65-F5344CB8AC3E}">
        <p14:creationId xmlns:p14="http://schemas.microsoft.com/office/powerpoint/2010/main" val="4065333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54050-7F0D-B75A-C224-B967F80FE2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C5111D-FE1E-D2E4-D55D-8D33FA739C86}"/>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9594CC67-B021-232E-9069-F33CF615D80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68BF460-A35D-117C-C6F6-0FE8C71D632C}"/>
              </a:ext>
            </a:extLst>
          </p:cNvPr>
          <p:cNvSpPr>
            <a:spLocks noGrp="1"/>
          </p:cNvSpPr>
          <p:nvPr>
            <p:ph type="sldNum" sz="quarter" idx="5"/>
          </p:nvPr>
        </p:nvSpPr>
        <p:spPr/>
        <p:txBody>
          <a:bodyPr/>
          <a:lstStyle/>
          <a:p>
            <a:fld id="{782C0F9D-D56C-7C48-B6D2-7432C6433A11}" type="slidenum">
              <a:rPr lang="fr-FR" smtClean="0"/>
              <a:t>21</a:t>
            </a:fld>
            <a:endParaRPr lang="fr-FR"/>
          </a:p>
        </p:txBody>
      </p:sp>
    </p:spTree>
    <p:extLst>
      <p:ext uri="{BB962C8B-B14F-4D97-AF65-F5344CB8AC3E}">
        <p14:creationId xmlns:p14="http://schemas.microsoft.com/office/powerpoint/2010/main" val="270319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81C92-A456-0180-0FAB-73E9C202672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A70F3B0-B13A-CE56-1079-0B2262401916}"/>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0DBC1136-74F4-878A-130D-4A1EB281DFA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41E1834-2BC9-A71C-CD77-025D0FBF595B}"/>
              </a:ext>
            </a:extLst>
          </p:cNvPr>
          <p:cNvSpPr>
            <a:spLocks noGrp="1"/>
          </p:cNvSpPr>
          <p:nvPr>
            <p:ph type="sldNum" sz="quarter" idx="5"/>
          </p:nvPr>
        </p:nvSpPr>
        <p:spPr/>
        <p:txBody>
          <a:bodyPr/>
          <a:lstStyle/>
          <a:p>
            <a:fld id="{782C0F9D-D56C-7C48-B6D2-7432C6433A11}" type="slidenum">
              <a:rPr lang="fr-FR" smtClean="0"/>
              <a:t>23</a:t>
            </a:fld>
            <a:endParaRPr lang="fr-FR"/>
          </a:p>
        </p:txBody>
      </p:sp>
    </p:spTree>
    <p:extLst>
      <p:ext uri="{BB962C8B-B14F-4D97-AF65-F5344CB8AC3E}">
        <p14:creationId xmlns:p14="http://schemas.microsoft.com/office/powerpoint/2010/main" val="200776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82C0F9D-D56C-7C48-B6D2-7432C6433A11}" type="slidenum">
              <a:rPr lang="fr-FR" smtClean="0"/>
              <a:t>3</a:t>
            </a:fld>
            <a:endParaRPr lang="fr-FR"/>
          </a:p>
        </p:txBody>
      </p:sp>
    </p:spTree>
    <p:extLst>
      <p:ext uri="{BB962C8B-B14F-4D97-AF65-F5344CB8AC3E}">
        <p14:creationId xmlns:p14="http://schemas.microsoft.com/office/powerpoint/2010/main" val="3725701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82C0F9D-D56C-7C48-B6D2-7432C6433A11}" type="slidenum">
              <a:rPr lang="fr-FR" smtClean="0"/>
              <a:t>4</a:t>
            </a:fld>
            <a:endParaRPr lang="fr-FR"/>
          </a:p>
        </p:txBody>
      </p:sp>
    </p:spTree>
    <p:extLst>
      <p:ext uri="{BB962C8B-B14F-4D97-AF65-F5344CB8AC3E}">
        <p14:creationId xmlns:p14="http://schemas.microsoft.com/office/powerpoint/2010/main" val="2899088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82C0F9D-D56C-7C48-B6D2-7432C6433A11}" type="slidenum">
              <a:rPr lang="fr-FR" smtClean="0"/>
              <a:t>5</a:t>
            </a:fld>
            <a:endParaRPr lang="fr-FR"/>
          </a:p>
        </p:txBody>
      </p:sp>
    </p:spTree>
    <p:extLst>
      <p:ext uri="{BB962C8B-B14F-4D97-AF65-F5344CB8AC3E}">
        <p14:creationId xmlns:p14="http://schemas.microsoft.com/office/powerpoint/2010/main" val="72744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F53FF-9B7B-A7D2-39F2-8E4ABE6D399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E55266-E660-FEE8-793F-4C1A741DB0D8}"/>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0714BEEE-9BE2-4881-C107-02DD4ACAFB0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8467CC7-3AB5-D1C5-C2D3-513F618ABCCA}"/>
              </a:ext>
            </a:extLst>
          </p:cNvPr>
          <p:cNvSpPr>
            <a:spLocks noGrp="1"/>
          </p:cNvSpPr>
          <p:nvPr>
            <p:ph type="sldNum" sz="quarter" idx="5"/>
          </p:nvPr>
        </p:nvSpPr>
        <p:spPr/>
        <p:txBody>
          <a:bodyPr/>
          <a:lstStyle/>
          <a:p>
            <a:fld id="{782C0F9D-D56C-7C48-B6D2-7432C6433A11}" type="slidenum">
              <a:rPr lang="fr-FR" smtClean="0"/>
              <a:t>6</a:t>
            </a:fld>
            <a:endParaRPr lang="fr-FR"/>
          </a:p>
        </p:txBody>
      </p:sp>
    </p:spTree>
    <p:extLst>
      <p:ext uri="{BB962C8B-B14F-4D97-AF65-F5344CB8AC3E}">
        <p14:creationId xmlns:p14="http://schemas.microsoft.com/office/powerpoint/2010/main" val="4188305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20BFE-F9AC-D34B-733C-0B0FFC5BA7B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CC9BE6F-D84A-AF50-9C94-E195A4203D8A}"/>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5DABF797-BFA8-2D65-9BFF-5765C80BE5F6}"/>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5EA7FE3-3423-E7F2-CC82-98AFDDEA4C6D}"/>
              </a:ext>
            </a:extLst>
          </p:cNvPr>
          <p:cNvSpPr>
            <a:spLocks noGrp="1"/>
          </p:cNvSpPr>
          <p:nvPr>
            <p:ph type="sldNum" sz="quarter" idx="5"/>
          </p:nvPr>
        </p:nvSpPr>
        <p:spPr/>
        <p:txBody>
          <a:bodyPr/>
          <a:lstStyle/>
          <a:p>
            <a:fld id="{782C0F9D-D56C-7C48-B6D2-7432C6433A11}" type="slidenum">
              <a:rPr lang="fr-FR" smtClean="0"/>
              <a:t>7</a:t>
            </a:fld>
            <a:endParaRPr lang="fr-FR"/>
          </a:p>
        </p:txBody>
      </p:sp>
    </p:spTree>
    <p:extLst>
      <p:ext uri="{BB962C8B-B14F-4D97-AF65-F5344CB8AC3E}">
        <p14:creationId xmlns:p14="http://schemas.microsoft.com/office/powerpoint/2010/main" val="214792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49DD0-FC44-27D9-94DD-4E8D6B7DBF1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7D6F8B-6663-344E-5615-8F47B1243676}"/>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79620909-E0AC-CEEC-2DDC-B038616CEB0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9C0515EE-1FD5-D1E4-AF5B-18245117BE27}"/>
              </a:ext>
            </a:extLst>
          </p:cNvPr>
          <p:cNvSpPr>
            <a:spLocks noGrp="1"/>
          </p:cNvSpPr>
          <p:nvPr>
            <p:ph type="sldNum" sz="quarter" idx="5"/>
          </p:nvPr>
        </p:nvSpPr>
        <p:spPr/>
        <p:txBody>
          <a:bodyPr/>
          <a:lstStyle/>
          <a:p>
            <a:fld id="{782C0F9D-D56C-7C48-B6D2-7432C6433A11}" type="slidenum">
              <a:rPr lang="fr-FR" smtClean="0"/>
              <a:t>9</a:t>
            </a:fld>
            <a:endParaRPr lang="fr-FR"/>
          </a:p>
        </p:txBody>
      </p:sp>
    </p:spTree>
    <p:extLst>
      <p:ext uri="{BB962C8B-B14F-4D97-AF65-F5344CB8AC3E}">
        <p14:creationId xmlns:p14="http://schemas.microsoft.com/office/powerpoint/2010/main" val="2689958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2C034-F50B-8BDB-D6DB-960738F549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0248FF-C02C-56E6-E550-F7A15F8D18E9}"/>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F63C5CC1-827F-2225-ECA8-E0A8A31FC6A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4F3A29D-477A-68CE-EB19-3CA336C686B3}"/>
              </a:ext>
            </a:extLst>
          </p:cNvPr>
          <p:cNvSpPr>
            <a:spLocks noGrp="1"/>
          </p:cNvSpPr>
          <p:nvPr>
            <p:ph type="sldNum" sz="quarter" idx="5"/>
          </p:nvPr>
        </p:nvSpPr>
        <p:spPr/>
        <p:txBody>
          <a:bodyPr/>
          <a:lstStyle/>
          <a:p>
            <a:fld id="{782C0F9D-D56C-7C48-B6D2-7432C6433A11}" type="slidenum">
              <a:rPr lang="fr-FR" smtClean="0"/>
              <a:t>10</a:t>
            </a:fld>
            <a:endParaRPr lang="fr-FR"/>
          </a:p>
        </p:txBody>
      </p:sp>
    </p:spTree>
    <p:extLst>
      <p:ext uri="{BB962C8B-B14F-4D97-AF65-F5344CB8AC3E}">
        <p14:creationId xmlns:p14="http://schemas.microsoft.com/office/powerpoint/2010/main" val="90222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B1F2-415C-6263-085A-73A0E00DFB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26B233-0EB1-8600-CCB9-41597B90FC49}"/>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146C8473-2CB0-E40E-90D0-CEB06BC2996E}"/>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45E74FC-200F-11DA-FCB0-1CFA8D345E13}"/>
              </a:ext>
            </a:extLst>
          </p:cNvPr>
          <p:cNvSpPr>
            <a:spLocks noGrp="1"/>
          </p:cNvSpPr>
          <p:nvPr>
            <p:ph type="sldNum" sz="quarter" idx="5"/>
          </p:nvPr>
        </p:nvSpPr>
        <p:spPr/>
        <p:txBody>
          <a:bodyPr/>
          <a:lstStyle/>
          <a:p>
            <a:fld id="{782C0F9D-D56C-7C48-B6D2-7432C6433A11}" type="slidenum">
              <a:rPr lang="fr-FR" smtClean="0"/>
              <a:t>11</a:t>
            </a:fld>
            <a:endParaRPr lang="fr-FR"/>
          </a:p>
        </p:txBody>
      </p:sp>
    </p:spTree>
    <p:extLst>
      <p:ext uri="{BB962C8B-B14F-4D97-AF65-F5344CB8AC3E}">
        <p14:creationId xmlns:p14="http://schemas.microsoft.com/office/powerpoint/2010/main" val="187008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BCAD085-E8A6-8845-BD4E-CB4CCA059FC4}" type="datetimeFigureOut">
              <a:rPr lang="en-US" smtClean="0"/>
              <a:t>5/28/2026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F2483E-A28D-D1A8-DDED-3478E9A9CBE9}"/>
              </a:ext>
            </a:extLst>
          </p:cNvPr>
          <p:cNvSpPr/>
          <p:nvPr/>
        </p:nvSpPr>
        <p:spPr>
          <a:xfrm>
            <a:off x="0" y="0"/>
            <a:ext cx="9144000" cy="2715904"/>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8DC08F2-0EC3-E448-B19D-103B2F19E1A7}"/>
              </a:ext>
            </a:extLst>
          </p:cNvPr>
          <p:cNvSpPr/>
          <p:nvPr/>
        </p:nvSpPr>
        <p:spPr>
          <a:xfrm>
            <a:off x="3087804" y="1383720"/>
            <a:ext cx="2968389" cy="723169"/>
          </a:xfrm>
          <a:prstGeom prst="rect">
            <a:avLst/>
          </a:prstGeom>
          <a:solidFill>
            <a:srgbClr val="4C4C4E"/>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2C9BFB9D-DF06-215E-0BC7-67D4D5CF55C1}"/>
              </a:ext>
            </a:extLst>
          </p:cNvPr>
          <p:cNvSpPr/>
          <p:nvPr/>
        </p:nvSpPr>
        <p:spPr>
          <a:xfrm>
            <a:off x="3087806" y="1912473"/>
            <a:ext cx="2968388" cy="23267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BBE85493-AC86-29CA-D4C8-798DB6B3159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831" y="2079496"/>
            <a:ext cx="2216338" cy="1992735"/>
          </a:xfrm>
          <a:prstGeom prst="rect">
            <a:avLst/>
          </a:prstGeom>
          <a:noFill/>
          <a:ln>
            <a:noFill/>
          </a:ln>
        </p:spPr>
      </p:pic>
      <p:sp>
        <p:nvSpPr>
          <p:cNvPr id="5" name="Titre 1">
            <a:extLst>
              <a:ext uri="{FF2B5EF4-FFF2-40B4-BE49-F238E27FC236}">
                <a16:creationId xmlns:a16="http://schemas.microsoft.com/office/drawing/2014/main" id="{5A525216-70BA-3B58-FBFC-49F8391BC3FA}"/>
              </a:ext>
            </a:extLst>
          </p:cNvPr>
          <p:cNvSpPr txBox="1">
            <a:spLocks/>
          </p:cNvSpPr>
          <p:nvPr/>
        </p:nvSpPr>
        <p:spPr>
          <a:xfrm>
            <a:off x="2946209" y="981660"/>
            <a:ext cx="3251581" cy="416454"/>
          </a:xfrm>
          <a:prstGeom prst="rect">
            <a:avLst/>
          </a:prstGeom>
        </p:spPr>
        <p:txBody>
          <a:bodyPr>
            <a:normAutofit fontScale="97500"/>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fr-FR" sz="2000" b="1" spc="300">
                <a:solidFill>
                  <a:srgbClr val="4C4C4E"/>
                </a:solidFill>
                <a:latin typeface="Calibri" panose="020F0502020204030204" pitchFamily="34" charset="0"/>
                <a:cs typeface="Calibri" panose="020F0502020204030204" pitchFamily="34" charset="0"/>
              </a:rPr>
              <a:t>RAPPORT  D'ACTIVITÉ</a:t>
            </a:r>
          </a:p>
        </p:txBody>
      </p:sp>
      <p:sp>
        <p:nvSpPr>
          <p:cNvPr id="6" name="Titre 1">
            <a:extLst>
              <a:ext uri="{FF2B5EF4-FFF2-40B4-BE49-F238E27FC236}">
                <a16:creationId xmlns:a16="http://schemas.microsoft.com/office/drawing/2014/main" id="{8C309980-1E94-4241-E5C4-DBFFED57E6D9}"/>
              </a:ext>
            </a:extLst>
          </p:cNvPr>
          <p:cNvSpPr txBox="1">
            <a:spLocks/>
          </p:cNvSpPr>
          <p:nvPr/>
        </p:nvSpPr>
        <p:spPr>
          <a:xfrm>
            <a:off x="2946209" y="1378388"/>
            <a:ext cx="3251581" cy="416454"/>
          </a:xfrm>
          <a:prstGeom prst="rect">
            <a:avLst/>
          </a:prstGeom>
          <a:ln>
            <a:noFill/>
          </a:ln>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fr-FR" sz="2800" b="1" spc="300">
                <a:solidFill>
                  <a:srgbClr val="F9DE11"/>
                </a:solidFill>
                <a:latin typeface="Calibri" panose="020F0502020204030204" pitchFamily="34" charset="0"/>
                <a:cs typeface="Calibri" panose="020F0502020204030204" pitchFamily="34" charset="0"/>
              </a:rPr>
              <a:t>- 2025 -</a:t>
            </a:r>
          </a:p>
        </p:txBody>
      </p:sp>
      <p:sp>
        <p:nvSpPr>
          <p:cNvPr id="8" name="ZoneTexte 7">
            <a:extLst>
              <a:ext uri="{FF2B5EF4-FFF2-40B4-BE49-F238E27FC236}">
                <a16:creationId xmlns:a16="http://schemas.microsoft.com/office/drawing/2014/main" id="{3B4ECCFE-64D9-42C3-F583-F586F8BC08EA}"/>
              </a:ext>
            </a:extLst>
          </p:cNvPr>
          <p:cNvSpPr txBox="1"/>
          <p:nvPr/>
        </p:nvSpPr>
        <p:spPr>
          <a:xfrm>
            <a:off x="1" y="4712613"/>
            <a:ext cx="9144000" cy="369332"/>
          </a:xfrm>
          <a:prstGeom prst="rect">
            <a:avLst/>
          </a:prstGeom>
          <a:noFill/>
        </p:spPr>
        <p:txBody>
          <a:bodyPr wrap="square" rtlCol="0">
            <a:spAutoFit/>
          </a:bodyPr>
          <a:lstStyle/>
          <a:p>
            <a:pPr algn="ctr"/>
            <a:r>
              <a:rPr lang="fr-FR" sz="900" b="1">
                <a:solidFill>
                  <a:srgbClr val="4C4C4E"/>
                </a:solidFill>
                <a:latin typeface="Montserrat" pitchFamily="2" charset="77"/>
              </a:rPr>
              <a:t>Association Jeunes Équipes d’Éducation Populaire</a:t>
            </a:r>
          </a:p>
          <a:p>
            <a:pPr algn="ctr"/>
            <a:r>
              <a:rPr lang="fr-FR" sz="900">
                <a:solidFill>
                  <a:srgbClr val="4C4C4E"/>
                </a:solidFill>
                <a:latin typeface="Montserrat" pitchFamily="2" charset="77"/>
              </a:rPr>
              <a:t>21 Boulevard de Nancy - 67000 Strasbourg - 09 70 90 09 02</a:t>
            </a:r>
          </a:p>
        </p:txBody>
      </p:sp>
    </p:spTree>
    <p:extLst>
      <p:ext uri="{BB962C8B-B14F-4D97-AF65-F5344CB8AC3E}">
        <p14:creationId xmlns:p14="http://schemas.microsoft.com/office/powerpoint/2010/main" val="160063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05B94C-4572-7F50-D2A3-492767261AB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2908D97-8700-997D-DE97-398FF9AAA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8A4DEAE4-885D-48BC-E892-00FCDB1559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91E1D9A6-6F5E-EC03-8520-021EE9790C69}"/>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09E9D50B-DF17-77D0-FA3E-D222DAB44B58}"/>
              </a:ext>
            </a:extLst>
          </p:cNvPr>
          <p:cNvSpPr txBox="1">
            <a:spLocks/>
          </p:cNvSpPr>
          <p:nvPr/>
        </p:nvSpPr>
        <p:spPr>
          <a:xfrm>
            <a:off x="112475" y="15394"/>
            <a:ext cx="4164747"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dirty="0">
                <a:solidFill>
                  <a:srgbClr val="F9DE11"/>
                </a:solidFill>
                <a:latin typeface="Ailerons" pitchFamily="2" charset="0"/>
              </a:rPr>
              <a:t>LES POTERIES</a:t>
            </a:r>
          </a:p>
        </p:txBody>
      </p:sp>
      <p:sp>
        <p:nvSpPr>
          <p:cNvPr id="7" name="Rectangle 6">
            <a:extLst>
              <a:ext uri="{FF2B5EF4-FFF2-40B4-BE49-F238E27FC236}">
                <a16:creationId xmlns:a16="http://schemas.microsoft.com/office/drawing/2014/main" id="{FFE700FB-C207-F2E7-1012-BF5E4C9CFDAA}"/>
              </a:ext>
            </a:extLst>
          </p:cNvPr>
          <p:cNvSpPr/>
          <p:nvPr/>
        </p:nvSpPr>
        <p:spPr>
          <a:xfrm rot="5400000">
            <a:off x="6260405" y="-2450971"/>
            <a:ext cx="299449" cy="5467740"/>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44521518-3397-F3EC-7ACD-15E1EECE4AC4}"/>
              </a:ext>
            </a:extLst>
          </p:cNvPr>
          <p:cNvSpPr txBox="1"/>
          <p:nvPr/>
        </p:nvSpPr>
        <p:spPr>
          <a:xfrm>
            <a:off x="3777522" y="159787"/>
            <a:ext cx="5366478" cy="246221"/>
          </a:xfrm>
          <a:prstGeom prst="rect">
            <a:avLst/>
          </a:prstGeom>
          <a:noFill/>
        </p:spPr>
        <p:txBody>
          <a:bodyPr wrap="square" rtlCol="0">
            <a:spAutoFit/>
          </a:bodyPr>
          <a:lstStyle/>
          <a:p>
            <a:r>
              <a:rPr lang="fr-FR" sz="1000" b="1" spc="300">
                <a:solidFill>
                  <a:srgbClr val="4C4C4E"/>
                </a:solidFill>
              </a:rPr>
              <a:t>S’INSCRIRE ET AGIR AU PLUS PROCHE DES TERRITOIRE</a:t>
            </a:r>
            <a:endParaRPr lang="fr-FR" sz="1000" spc="300">
              <a:solidFill>
                <a:srgbClr val="4C4C4E"/>
              </a:solidFill>
            </a:endParaRPr>
          </a:p>
        </p:txBody>
      </p:sp>
      <p:sp>
        <p:nvSpPr>
          <p:cNvPr id="10" name="ZoneTexte 9">
            <a:extLst>
              <a:ext uri="{FF2B5EF4-FFF2-40B4-BE49-F238E27FC236}">
                <a16:creationId xmlns:a16="http://schemas.microsoft.com/office/drawing/2014/main" id="{F1613D9B-FD14-471A-B7CD-9068BA94C509}"/>
              </a:ext>
            </a:extLst>
          </p:cNvPr>
          <p:cNvSpPr txBox="1"/>
          <p:nvPr/>
        </p:nvSpPr>
        <p:spPr>
          <a:xfrm>
            <a:off x="545553" y="2334724"/>
            <a:ext cx="4897304" cy="2723823"/>
          </a:xfrm>
          <a:prstGeom prst="rect">
            <a:avLst/>
          </a:prstGeom>
          <a:noFill/>
        </p:spPr>
        <p:txBody>
          <a:bodyPr wrap="square" rtlCol="0">
            <a:spAutoFit/>
          </a:bodyPr>
          <a:lstStyle/>
          <a:p>
            <a:pPr algn="just"/>
            <a:r>
              <a:rPr lang="fr-FR" sz="900" b="1" u="sng">
                <a:solidFill>
                  <a:srgbClr val="4C4C4E"/>
                </a:solidFill>
              </a:rPr>
              <a:t>Public visé</a:t>
            </a:r>
            <a:r>
              <a:rPr lang="fr-FR" sz="900" b="1">
                <a:solidFill>
                  <a:srgbClr val="4C4C4E"/>
                </a:solidFill>
              </a:rPr>
              <a:t> : </a:t>
            </a:r>
          </a:p>
          <a:p>
            <a:pPr algn="just"/>
            <a:r>
              <a:rPr lang="fr-FR" sz="900">
                <a:solidFill>
                  <a:srgbClr val="4C4C4E"/>
                </a:solidFill>
              </a:rPr>
              <a:t>- Habitants du quartier (familles, adultes, enfants),</a:t>
            </a:r>
          </a:p>
          <a:p>
            <a:pPr algn="just"/>
            <a:r>
              <a:rPr lang="fr-FR" sz="900">
                <a:solidFill>
                  <a:srgbClr val="4C4C4E"/>
                </a:solidFill>
              </a:rPr>
              <a:t>- Groupes de jeunes présents dans l’espace public,</a:t>
            </a:r>
          </a:p>
          <a:p>
            <a:pPr algn="just"/>
            <a:r>
              <a:rPr lang="fr-FR" sz="900">
                <a:solidFill>
                  <a:srgbClr val="4C4C4E"/>
                </a:solidFill>
              </a:rPr>
              <a:t>- Personnes déjà connues de l’équipe comme habitants rencontrés ponctuellement.</a:t>
            </a:r>
          </a:p>
          <a:p>
            <a:pPr marL="171450" indent="-171450" algn="just">
              <a:buFontTx/>
              <a:buChar char="-"/>
            </a:pPr>
            <a:endParaRPr lang="fr-FR" sz="900">
              <a:solidFill>
                <a:srgbClr val="4C4C4E"/>
              </a:solidFill>
            </a:endParaRPr>
          </a:p>
          <a:p>
            <a:pPr algn="just"/>
            <a:r>
              <a:rPr lang="fr-FR" sz="900" b="1">
                <a:solidFill>
                  <a:srgbClr val="4C4C4E"/>
                </a:solidFill>
              </a:rPr>
              <a:t>Le caddie de livres crée un contact simple et authentique, sans enjeu ni formalisme.</a:t>
            </a:r>
          </a:p>
          <a:p>
            <a:r>
              <a:rPr lang="fr-FR" sz="900">
                <a:solidFill>
                  <a:srgbClr val="4C4C4E"/>
                </a:solidFill>
              </a:rPr>
              <a:t>- Les habitants accueillent très positivement ce type d’action, </a:t>
            </a:r>
            <a:br>
              <a:rPr lang="fr-FR" sz="900">
                <a:solidFill>
                  <a:srgbClr val="4C4C4E"/>
                </a:solidFill>
              </a:rPr>
            </a:br>
            <a:r>
              <a:rPr lang="fr-FR" sz="900">
                <a:solidFill>
                  <a:srgbClr val="4C4C4E"/>
                </a:solidFill>
              </a:rPr>
              <a:t>qui apporte une touche chaleureuse et inattendue dans le quotidien du quartier.</a:t>
            </a:r>
          </a:p>
          <a:p>
            <a:r>
              <a:rPr lang="fr-FR" sz="900">
                <a:solidFill>
                  <a:srgbClr val="4C4C4E"/>
                </a:solidFill>
              </a:rPr>
              <a:t>- L’action permet d’aborder des sujets variés : questions administratives, </a:t>
            </a:r>
            <a:br>
              <a:rPr lang="fr-FR" sz="900">
                <a:solidFill>
                  <a:srgbClr val="4C4C4E"/>
                </a:solidFill>
              </a:rPr>
            </a:br>
            <a:r>
              <a:rPr lang="fr-FR" sz="900">
                <a:solidFill>
                  <a:srgbClr val="4C4C4E"/>
                </a:solidFill>
              </a:rPr>
              <a:t>préoccupations personnelles, retours sur des situations accompagnées…</a:t>
            </a:r>
          </a:p>
          <a:p>
            <a:r>
              <a:rPr lang="fr-FR" sz="900">
                <a:solidFill>
                  <a:srgbClr val="4C4C4E"/>
                </a:solidFill>
              </a:rPr>
              <a:t>- Les jeunes se montrent souvent curieux et ouverts </a:t>
            </a:r>
            <a:br>
              <a:rPr lang="fr-FR" sz="900">
                <a:solidFill>
                  <a:srgbClr val="4C4C4E"/>
                </a:solidFill>
              </a:rPr>
            </a:br>
            <a:r>
              <a:rPr lang="fr-FR" sz="900">
                <a:solidFill>
                  <a:srgbClr val="4C4C4E"/>
                </a:solidFill>
              </a:rPr>
              <a:t>lorsque l’approche est informelle et non intrusive.</a:t>
            </a:r>
          </a:p>
          <a:p>
            <a:r>
              <a:rPr lang="fr-FR" sz="900">
                <a:solidFill>
                  <a:srgbClr val="4C4C4E"/>
                </a:solidFill>
              </a:rPr>
              <a:t>- Le livre devient un prétexte à la rencontre, mais la véritable richesse </a:t>
            </a:r>
            <a:br>
              <a:rPr lang="fr-FR" sz="900">
                <a:solidFill>
                  <a:srgbClr val="4C4C4E"/>
                </a:solidFill>
              </a:rPr>
            </a:br>
            <a:r>
              <a:rPr lang="fr-FR" sz="900">
                <a:solidFill>
                  <a:srgbClr val="4C4C4E"/>
                </a:solidFill>
              </a:rPr>
              <a:t>se situe dans les échanges et le lien social.</a:t>
            </a:r>
          </a:p>
          <a:p>
            <a:r>
              <a:rPr lang="fr-FR" sz="900">
                <a:solidFill>
                  <a:srgbClr val="4C4C4E"/>
                </a:solidFill>
              </a:rPr>
              <a:t>- Cette présence régulière contribue à une meilleure compréhension du climat du quartier</a:t>
            </a:r>
          </a:p>
          <a:p>
            <a:pPr marL="171450" indent="-171450">
              <a:buFontTx/>
              <a:buChar char="-"/>
            </a:pPr>
            <a:endParaRPr lang="fr-FR" sz="900">
              <a:solidFill>
                <a:srgbClr val="4C4C4E"/>
              </a:solidFill>
            </a:endParaRPr>
          </a:p>
          <a:p>
            <a:pPr marL="171450" indent="-171450">
              <a:buFontTx/>
              <a:buChar char="-"/>
            </a:pPr>
            <a:endParaRPr lang="fr-FR" sz="900">
              <a:solidFill>
                <a:srgbClr val="4C4C4E"/>
              </a:solidFill>
            </a:endParaRPr>
          </a:p>
          <a:p>
            <a:pPr marL="171450" indent="-171450">
              <a:buFontTx/>
              <a:buChar char="-"/>
            </a:pPr>
            <a:endParaRPr lang="fr-FR" sz="900">
              <a:solidFill>
                <a:srgbClr val="4C4C4E"/>
              </a:solidFill>
            </a:endParaRPr>
          </a:p>
          <a:p>
            <a:pPr marL="171450" indent="-171450">
              <a:buFontTx/>
              <a:buChar char="-"/>
            </a:pPr>
            <a:endParaRPr lang="fr-FR" sz="900">
              <a:solidFill>
                <a:srgbClr val="4C4C4E"/>
              </a:solidFill>
            </a:endParaRPr>
          </a:p>
        </p:txBody>
      </p:sp>
      <p:sp>
        <p:nvSpPr>
          <p:cNvPr id="13" name="ZoneTexte 12">
            <a:extLst>
              <a:ext uri="{FF2B5EF4-FFF2-40B4-BE49-F238E27FC236}">
                <a16:creationId xmlns:a16="http://schemas.microsoft.com/office/drawing/2014/main" id="{08F94396-90DF-4FE3-BBAD-C2EDCBCF03BD}"/>
              </a:ext>
            </a:extLst>
          </p:cNvPr>
          <p:cNvSpPr txBox="1"/>
          <p:nvPr/>
        </p:nvSpPr>
        <p:spPr>
          <a:xfrm>
            <a:off x="545553" y="710443"/>
            <a:ext cx="7908280" cy="461665"/>
          </a:xfrm>
          <a:prstGeom prst="rect">
            <a:avLst/>
          </a:prstGeom>
          <a:noFill/>
        </p:spPr>
        <p:txBody>
          <a:bodyPr wrap="square" rtlCol="0">
            <a:spAutoFit/>
          </a:bodyPr>
          <a:lstStyle/>
          <a:p>
            <a:r>
              <a:rPr lang="fr-FR" sz="1200" i="1">
                <a:solidFill>
                  <a:srgbClr val="4C4C4E"/>
                </a:solidFill>
              </a:rPr>
              <a:t>La bibliothèque de rue ambulante, </a:t>
            </a:r>
          </a:p>
          <a:p>
            <a:r>
              <a:rPr lang="fr-FR" sz="1200" i="1">
                <a:solidFill>
                  <a:srgbClr val="4C4C4E"/>
                </a:solidFill>
              </a:rPr>
              <a:t>un lien de proximité avec les jeunes et les familles </a:t>
            </a:r>
          </a:p>
        </p:txBody>
      </p:sp>
      <p:pic>
        <p:nvPicPr>
          <p:cNvPr id="2" name="Image 1">
            <a:extLst>
              <a:ext uri="{FF2B5EF4-FFF2-40B4-BE49-F238E27FC236}">
                <a16:creationId xmlns:a16="http://schemas.microsoft.com/office/drawing/2014/main" id="{FB471503-F2DF-F530-6EBE-06CABA82943C}"/>
              </a:ext>
            </a:extLst>
          </p:cNvPr>
          <p:cNvPicPr>
            <a:picLocks noChangeAspect="1"/>
          </p:cNvPicPr>
          <p:nvPr/>
        </p:nvPicPr>
        <p:blipFill>
          <a:blip r:embed="rId4"/>
          <a:stretch>
            <a:fillRect/>
          </a:stretch>
        </p:blipFill>
        <p:spPr>
          <a:xfrm>
            <a:off x="6820729" y="801649"/>
            <a:ext cx="2323271" cy="3084841"/>
          </a:xfrm>
          <a:prstGeom prst="rect">
            <a:avLst/>
          </a:prstGeom>
        </p:spPr>
      </p:pic>
      <p:sp>
        <p:nvSpPr>
          <p:cNvPr id="9" name="Rectangle 8">
            <a:extLst>
              <a:ext uri="{FF2B5EF4-FFF2-40B4-BE49-F238E27FC236}">
                <a16:creationId xmlns:a16="http://schemas.microsoft.com/office/drawing/2014/main" id="{C7B20D17-1197-AD7E-B282-78B55AF56E47}"/>
              </a:ext>
            </a:extLst>
          </p:cNvPr>
          <p:cNvSpPr/>
          <p:nvPr/>
        </p:nvSpPr>
        <p:spPr>
          <a:xfrm>
            <a:off x="5722776" y="2402521"/>
            <a:ext cx="1648408" cy="1666150"/>
          </a:xfrm>
          <a:prstGeom prst="rect">
            <a:avLst/>
          </a:prstGeom>
          <a:solidFill>
            <a:schemeClr val="bg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F8BA869-E99F-92FF-E090-52CDCBA576A8}"/>
              </a:ext>
            </a:extLst>
          </p:cNvPr>
          <p:cNvPicPr>
            <a:picLocks noChangeAspect="1"/>
          </p:cNvPicPr>
          <p:nvPr/>
        </p:nvPicPr>
        <p:blipFill>
          <a:blip r:embed="rId5"/>
          <a:stretch>
            <a:fillRect/>
          </a:stretch>
        </p:blipFill>
        <p:spPr>
          <a:xfrm>
            <a:off x="5824084" y="2546585"/>
            <a:ext cx="1422465" cy="1888750"/>
          </a:xfrm>
          <a:prstGeom prst="rect">
            <a:avLst/>
          </a:prstGeom>
        </p:spPr>
      </p:pic>
      <p:sp>
        <p:nvSpPr>
          <p:cNvPr id="11" name="ZoneTexte 10">
            <a:extLst>
              <a:ext uri="{FF2B5EF4-FFF2-40B4-BE49-F238E27FC236}">
                <a16:creationId xmlns:a16="http://schemas.microsoft.com/office/drawing/2014/main" id="{E9F5F050-EADF-E495-FEEC-93843E985C67}"/>
              </a:ext>
            </a:extLst>
          </p:cNvPr>
          <p:cNvSpPr txBox="1"/>
          <p:nvPr/>
        </p:nvSpPr>
        <p:spPr>
          <a:xfrm>
            <a:off x="780424" y="1326630"/>
            <a:ext cx="5587471" cy="784830"/>
          </a:xfrm>
          <a:prstGeom prst="rect">
            <a:avLst/>
          </a:prstGeom>
          <a:noFill/>
        </p:spPr>
        <p:txBody>
          <a:bodyPr wrap="square" rtlCol="0">
            <a:spAutoFit/>
          </a:bodyPr>
          <a:lstStyle/>
          <a:p>
            <a:pPr algn="just"/>
            <a:r>
              <a:rPr lang="fr-FR" sz="900" b="1">
                <a:solidFill>
                  <a:srgbClr val="4C4C4E"/>
                </a:solidFill>
              </a:rPr>
              <a:t>L’objectif principal de cette action est d’aller à la rencontre des habitants du quartier à travers un support simple, accessible et attractif : un caddie rempli de livres à distribuer. Cette démarche permet de créer des contacts spontanés, d’engager la discussion, de renforcer ou de créer les liens avec les jeunes et les familles, et de rendre visibles les missions de la prévention spécialisée de manière chaleureuse et informelle. Il s’agit également de « prendre la température » du quartier, repérer les besoins, et maintenir une présence éducative régulière.</a:t>
            </a:r>
          </a:p>
        </p:txBody>
      </p:sp>
    </p:spTree>
    <p:extLst>
      <p:ext uri="{BB962C8B-B14F-4D97-AF65-F5344CB8AC3E}">
        <p14:creationId xmlns:p14="http://schemas.microsoft.com/office/powerpoint/2010/main" val="1563563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F3B20F-A622-2D11-6CC4-1C7133E6174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D1C35-07DC-42FB-ACB6-877DA5A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075248CF-C0C4-734C-3CF7-7C52F963A7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043D0C3B-C1B1-1266-2ED4-4E76E7575ACD}"/>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1C64910B-E892-E5AD-896C-4F09BE961286}"/>
              </a:ext>
            </a:extLst>
          </p:cNvPr>
          <p:cNvSpPr txBox="1">
            <a:spLocks/>
          </p:cNvSpPr>
          <p:nvPr/>
        </p:nvSpPr>
        <p:spPr>
          <a:xfrm>
            <a:off x="-2" y="1"/>
            <a:ext cx="4164747"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a:solidFill>
                  <a:srgbClr val="F9DE11"/>
                </a:solidFill>
                <a:latin typeface="Ailerons" pitchFamily="2" charset="0"/>
              </a:rPr>
              <a:t>Haguenau</a:t>
            </a:r>
          </a:p>
        </p:txBody>
      </p:sp>
      <p:sp>
        <p:nvSpPr>
          <p:cNvPr id="7" name="Rectangle 6">
            <a:extLst>
              <a:ext uri="{FF2B5EF4-FFF2-40B4-BE49-F238E27FC236}">
                <a16:creationId xmlns:a16="http://schemas.microsoft.com/office/drawing/2014/main" id="{C901EDE9-AAFB-6AD0-58D8-B8FEC3022E19}"/>
              </a:ext>
            </a:extLst>
          </p:cNvPr>
          <p:cNvSpPr/>
          <p:nvPr/>
        </p:nvSpPr>
        <p:spPr>
          <a:xfrm rot="5400000">
            <a:off x="5766355" y="-2918408"/>
            <a:ext cx="299449" cy="6455839"/>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BD6E00DA-FE32-BC2D-8D6C-86927E493E9E}"/>
              </a:ext>
            </a:extLst>
          </p:cNvPr>
          <p:cNvSpPr txBox="1"/>
          <p:nvPr/>
        </p:nvSpPr>
        <p:spPr>
          <a:xfrm>
            <a:off x="2688160" y="184643"/>
            <a:ext cx="6785623" cy="246221"/>
          </a:xfrm>
          <a:prstGeom prst="rect">
            <a:avLst/>
          </a:prstGeom>
          <a:noFill/>
        </p:spPr>
        <p:txBody>
          <a:bodyPr wrap="square" rtlCol="0">
            <a:spAutoFit/>
          </a:bodyPr>
          <a:lstStyle/>
          <a:p>
            <a:r>
              <a:rPr lang="fr-FR" sz="1000" b="1" spc="300">
                <a:solidFill>
                  <a:srgbClr val="4C4C4E"/>
                </a:solidFill>
              </a:rPr>
              <a:t>VALORISER UNE EXPERTISE TERRITORIALE</a:t>
            </a:r>
            <a:endParaRPr lang="fr-FR" sz="1000" spc="300">
              <a:solidFill>
                <a:srgbClr val="4C4C4E"/>
              </a:solidFill>
            </a:endParaRPr>
          </a:p>
        </p:txBody>
      </p:sp>
      <p:sp>
        <p:nvSpPr>
          <p:cNvPr id="2" name="ZoneTexte 1">
            <a:extLst>
              <a:ext uri="{FF2B5EF4-FFF2-40B4-BE49-F238E27FC236}">
                <a16:creationId xmlns:a16="http://schemas.microsoft.com/office/drawing/2014/main" id="{074D7102-C043-4B0C-855A-ABE65733FA7C}"/>
              </a:ext>
            </a:extLst>
          </p:cNvPr>
          <p:cNvSpPr txBox="1"/>
          <p:nvPr/>
        </p:nvSpPr>
        <p:spPr>
          <a:xfrm>
            <a:off x="394718" y="1463618"/>
            <a:ext cx="3952261" cy="3277820"/>
          </a:xfrm>
          <a:prstGeom prst="rect">
            <a:avLst/>
          </a:prstGeom>
          <a:noFill/>
        </p:spPr>
        <p:txBody>
          <a:bodyPr wrap="square" rtlCol="0">
            <a:spAutoFit/>
          </a:bodyPr>
          <a:lstStyle/>
          <a:p>
            <a:pPr algn="just"/>
            <a:r>
              <a:rPr lang="fr-FR" sz="900" dirty="0">
                <a:solidFill>
                  <a:srgbClr val="4C4C4E"/>
                </a:solidFill>
              </a:rPr>
              <a:t>Lors de l’été 2025, des tensions sont apparues entre certains </a:t>
            </a:r>
            <a:r>
              <a:rPr lang="fr-FR" sz="900" dirty="0" err="1">
                <a:solidFill>
                  <a:srgbClr val="4C4C4E"/>
                </a:solidFill>
              </a:rPr>
              <a:t>habitant.e.s</a:t>
            </a:r>
            <a:r>
              <a:rPr lang="fr-FR" sz="900" dirty="0">
                <a:solidFill>
                  <a:srgbClr val="4C4C4E"/>
                </a:solidFill>
              </a:rPr>
              <a:t> du quartier Saint Joseph et des jeunes autour de nuisances sonores en soirée. Ces nuisances ressenties étaient localisées au square de jeux Saint Joseph et autour des jardins partagés du quartier. L’équipe de l’association JEEP a pris le parti d’aller rencontrer les </a:t>
            </a:r>
            <a:r>
              <a:rPr lang="fr-FR" sz="900" dirty="0" err="1">
                <a:solidFill>
                  <a:srgbClr val="4C4C4E"/>
                </a:solidFill>
              </a:rPr>
              <a:t>habitant.e.s</a:t>
            </a:r>
            <a:r>
              <a:rPr lang="fr-FR" sz="900" dirty="0">
                <a:solidFill>
                  <a:srgbClr val="4C4C4E"/>
                </a:solidFill>
              </a:rPr>
              <a:t> concernées par les nuisances et d’essayer de comprendre, d’observer par un travail de rue volontairement accru et ciblé en soirée, ce qui se jouait dans ces interactions devenues conflictuelles. De ce fait, le premier objectif a été de comprendre avant d’agir. </a:t>
            </a:r>
          </a:p>
          <a:p>
            <a:pPr algn="just"/>
            <a:r>
              <a:rPr lang="fr-FR" sz="900" dirty="0">
                <a:solidFill>
                  <a:srgbClr val="4C4C4E"/>
                </a:solidFill>
              </a:rPr>
              <a:t> </a:t>
            </a:r>
          </a:p>
          <a:p>
            <a:pPr algn="just"/>
            <a:r>
              <a:rPr lang="fr-FR" sz="900" dirty="0">
                <a:solidFill>
                  <a:srgbClr val="4C4C4E"/>
                </a:solidFill>
              </a:rPr>
              <a:t>Suite à ces constats, un  lien s’est fait avec l’adjoint au Maire chargé de la Prévention et de la Sécurité de Haguenau ainsi qu’avec la Police Municipale afin d’organiser une rencontre publique en septembre 2025. Cette rencontre, faite en présence des acteurs sociaux du territoire ( JEEP et CSC du </a:t>
            </a:r>
            <a:r>
              <a:rPr lang="fr-FR" sz="900" dirty="0" err="1">
                <a:solidFill>
                  <a:srgbClr val="4C4C4E"/>
                </a:solidFill>
              </a:rPr>
              <a:t>Langensand</a:t>
            </a:r>
            <a:r>
              <a:rPr lang="fr-FR" sz="900" dirty="0">
                <a:solidFill>
                  <a:srgbClr val="4C4C4E"/>
                </a:solidFill>
              </a:rPr>
              <a:t>), la Police Municipale et les habitants a permis d’entamer un véritable dialogue par rapport aux fais constatés. </a:t>
            </a:r>
          </a:p>
          <a:p>
            <a:pPr algn="just"/>
            <a:endParaRPr lang="fr-FR" sz="900" dirty="0">
              <a:solidFill>
                <a:srgbClr val="4C4C4E"/>
              </a:solidFill>
            </a:endParaRPr>
          </a:p>
          <a:p>
            <a:pPr algn="just"/>
            <a:r>
              <a:rPr lang="fr-FR" sz="900" dirty="0">
                <a:solidFill>
                  <a:srgbClr val="4C4C4E"/>
                </a:solidFill>
              </a:rPr>
              <a:t>De ces tensions initiales et suite à cette rencontre, il a été possible d’engager  les partenaires et les habitants du quartier autour de l’organisation d’ évènements, animations collectives réunissant les habitants. De ce conflit est </a:t>
            </a:r>
            <a:r>
              <a:rPr lang="fr-FR" sz="900" dirty="0" err="1">
                <a:solidFill>
                  <a:srgbClr val="4C4C4E"/>
                </a:solidFill>
              </a:rPr>
              <a:t>est</a:t>
            </a:r>
            <a:r>
              <a:rPr lang="fr-FR" sz="900" dirty="0">
                <a:solidFill>
                  <a:srgbClr val="4C4C4E"/>
                </a:solidFill>
              </a:rPr>
              <a:t> née l’idée d’un brasero organisé sur le square des jeux, qui a réuni une vingtaine d’habitants en plus de leurs enfants le 10 décembre 2025. Là encore, comme tous les évènements collectifs organisés par la JEEP, il ne s’agit que d’un prétexte à la rencontre et à un travail de fond qui se déclinera sur le temps long.</a:t>
            </a:r>
          </a:p>
        </p:txBody>
      </p:sp>
      <p:sp>
        <p:nvSpPr>
          <p:cNvPr id="9" name="ZoneTexte 8">
            <a:extLst>
              <a:ext uri="{FF2B5EF4-FFF2-40B4-BE49-F238E27FC236}">
                <a16:creationId xmlns:a16="http://schemas.microsoft.com/office/drawing/2014/main" id="{1632F934-DBA4-91E9-12D0-0F2EBAC1E79D}"/>
              </a:ext>
            </a:extLst>
          </p:cNvPr>
          <p:cNvSpPr txBox="1"/>
          <p:nvPr/>
        </p:nvSpPr>
        <p:spPr>
          <a:xfrm>
            <a:off x="394718" y="759194"/>
            <a:ext cx="4637592" cy="461665"/>
          </a:xfrm>
          <a:prstGeom prst="rect">
            <a:avLst/>
          </a:prstGeom>
          <a:noFill/>
        </p:spPr>
        <p:txBody>
          <a:bodyPr wrap="square">
            <a:spAutoFit/>
          </a:bodyPr>
          <a:lstStyle/>
          <a:p>
            <a:pPr lvl="0"/>
            <a:r>
              <a:rPr lang="fr-FR" sz="1200" i="1">
                <a:solidFill>
                  <a:srgbClr val="4C4C4E"/>
                </a:solidFill>
              </a:rPr>
              <a:t>Le travail de médiation de la JEEP : </a:t>
            </a:r>
            <a:br>
              <a:rPr lang="fr-FR" sz="1200" i="1">
                <a:solidFill>
                  <a:srgbClr val="4C4C4E"/>
                </a:solidFill>
              </a:rPr>
            </a:br>
            <a:r>
              <a:rPr lang="fr-FR" sz="1200" i="1">
                <a:solidFill>
                  <a:srgbClr val="4C4C4E"/>
                </a:solidFill>
              </a:rPr>
              <a:t>l’exemple du conflit entre habitants et jeunes du quartier Saint Joseph </a:t>
            </a:r>
          </a:p>
        </p:txBody>
      </p:sp>
      <p:pic>
        <p:nvPicPr>
          <p:cNvPr id="10" name="Image 9">
            <a:extLst>
              <a:ext uri="{FF2B5EF4-FFF2-40B4-BE49-F238E27FC236}">
                <a16:creationId xmlns:a16="http://schemas.microsoft.com/office/drawing/2014/main" id="{D2C2AC02-936A-5920-63AC-7E34AC57DF92}"/>
              </a:ext>
            </a:extLst>
          </p:cNvPr>
          <p:cNvPicPr>
            <a:picLocks noChangeAspect="1"/>
          </p:cNvPicPr>
          <p:nvPr/>
        </p:nvPicPr>
        <p:blipFill>
          <a:blip r:embed="rId4"/>
          <a:stretch>
            <a:fillRect/>
          </a:stretch>
        </p:blipFill>
        <p:spPr>
          <a:xfrm>
            <a:off x="6373208" y="460373"/>
            <a:ext cx="2181237" cy="4748269"/>
          </a:xfrm>
          <a:prstGeom prst="rect">
            <a:avLst/>
          </a:prstGeom>
        </p:spPr>
      </p:pic>
      <p:pic>
        <p:nvPicPr>
          <p:cNvPr id="11" name="Image 10">
            <a:extLst>
              <a:ext uri="{FF2B5EF4-FFF2-40B4-BE49-F238E27FC236}">
                <a16:creationId xmlns:a16="http://schemas.microsoft.com/office/drawing/2014/main" id="{7D590E7B-DE26-DA68-2720-412F4D5FCDD8}"/>
              </a:ext>
            </a:extLst>
          </p:cNvPr>
          <p:cNvPicPr>
            <a:picLocks noChangeAspect="1"/>
          </p:cNvPicPr>
          <p:nvPr/>
        </p:nvPicPr>
        <p:blipFill>
          <a:blip r:embed="rId5"/>
          <a:stretch>
            <a:fillRect/>
          </a:stretch>
        </p:blipFill>
        <p:spPr>
          <a:xfrm>
            <a:off x="4900425" y="1441122"/>
            <a:ext cx="1325214" cy="2884818"/>
          </a:xfrm>
          <a:prstGeom prst="rect">
            <a:avLst/>
          </a:prstGeom>
        </p:spPr>
      </p:pic>
    </p:spTree>
    <p:extLst>
      <p:ext uri="{BB962C8B-B14F-4D97-AF65-F5344CB8AC3E}">
        <p14:creationId xmlns:p14="http://schemas.microsoft.com/office/powerpoint/2010/main" val="3579962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D1D22E-5996-E45B-92B2-659F701A4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B9A5F446-7D9A-4DA6-4F03-7471B88CED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721ACED3-B796-17A2-6362-FBC6873AA4B7}"/>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C3D90F90-8A66-9882-22CB-8A14076CAC8C}"/>
              </a:ext>
            </a:extLst>
          </p:cNvPr>
          <p:cNvSpPr txBox="1">
            <a:spLocks/>
          </p:cNvSpPr>
          <p:nvPr/>
        </p:nvSpPr>
        <p:spPr>
          <a:xfrm>
            <a:off x="-2" y="1"/>
            <a:ext cx="4164747"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a:solidFill>
                  <a:srgbClr val="F9DE11"/>
                </a:solidFill>
                <a:latin typeface="Ailerons" pitchFamily="2" charset="0"/>
              </a:rPr>
              <a:t>MEINAU</a:t>
            </a:r>
          </a:p>
        </p:txBody>
      </p:sp>
      <p:sp>
        <p:nvSpPr>
          <p:cNvPr id="7" name="Rectangle 6">
            <a:extLst>
              <a:ext uri="{FF2B5EF4-FFF2-40B4-BE49-F238E27FC236}">
                <a16:creationId xmlns:a16="http://schemas.microsoft.com/office/drawing/2014/main" id="{5BB0AD8D-0A56-DA9B-2016-B15977A20BAB}"/>
              </a:ext>
            </a:extLst>
          </p:cNvPr>
          <p:cNvSpPr/>
          <p:nvPr/>
        </p:nvSpPr>
        <p:spPr>
          <a:xfrm rot="5400000">
            <a:off x="5387855" y="-3323523"/>
            <a:ext cx="299449" cy="7212843"/>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0BF7269-811B-E13F-8C8D-EDB1825F1274}"/>
              </a:ext>
            </a:extLst>
          </p:cNvPr>
          <p:cNvSpPr txBox="1"/>
          <p:nvPr/>
        </p:nvSpPr>
        <p:spPr>
          <a:xfrm>
            <a:off x="1931158" y="159787"/>
            <a:ext cx="7212842" cy="246221"/>
          </a:xfrm>
          <a:prstGeom prst="rect">
            <a:avLst/>
          </a:prstGeom>
          <a:noFill/>
        </p:spPr>
        <p:txBody>
          <a:bodyPr wrap="square" rtlCol="0">
            <a:spAutoFit/>
          </a:bodyPr>
          <a:lstStyle/>
          <a:p>
            <a:r>
              <a:rPr lang="fr-FR" sz="1000" b="1" spc="300">
                <a:solidFill>
                  <a:srgbClr val="4C4C4E"/>
                </a:solidFill>
              </a:rPr>
              <a:t>UN TRAVAIL DE COOPÉRATION AU SERVICE DE LA PROTECTION DE L’ENFANCE</a:t>
            </a:r>
            <a:endParaRPr lang="fr-FR" sz="1000" spc="300">
              <a:solidFill>
                <a:srgbClr val="4C4C4E"/>
              </a:solidFill>
            </a:endParaRPr>
          </a:p>
        </p:txBody>
      </p:sp>
      <p:sp>
        <p:nvSpPr>
          <p:cNvPr id="3" name="ZoneTexte 2">
            <a:extLst>
              <a:ext uri="{FF2B5EF4-FFF2-40B4-BE49-F238E27FC236}">
                <a16:creationId xmlns:a16="http://schemas.microsoft.com/office/drawing/2014/main" id="{AAFA84B1-CD32-0DAB-EE2A-9C0174302BF1}"/>
              </a:ext>
            </a:extLst>
          </p:cNvPr>
          <p:cNvSpPr txBox="1"/>
          <p:nvPr/>
        </p:nvSpPr>
        <p:spPr>
          <a:xfrm>
            <a:off x="705786" y="2728455"/>
            <a:ext cx="4557904" cy="1477328"/>
          </a:xfrm>
          <a:prstGeom prst="rect">
            <a:avLst/>
          </a:prstGeom>
          <a:noFill/>
        </p:spPr>
        <p:txBody>
          <a:bodyPr wrap="square">
            <a:spAutoFit/>
          </a:bodyPr>
          <a:lstStyle/>
          <a:p>
            <a:r>
              <a:rPr lang="fr-FR" sz="900" b="1" u="sng" dirty="0">
                <a:solidFill>
                  <a:srgbClr val="4C4C4E"/>
                </a:solidFill>
              </a:rPr>
              <a:t>Objectifs :</a:t>
            </a:r>
          </a:p>
          <a:p>
            <a:pPr algn="just"/>
            <a:r>
              <a:rPr lang="fr-FR" sz="900" dirty="0">
                <a:solidFill>
                  <a:srgbClr val="4C4C4E"/>
                </a:solidFill>
              </a:rPr>
              <a:t>- Mieux connaitre les différents intervenants dans la situation, </a:t>
            </a:r>
          </a:p>
          <a:p>
            <a:pPr algn="just"/>
            <a:r>
              <a:rPr lang="fr-FR" sz="900" dirty="0">
                <a:solidFill>
                  <a:srgbClr val="4C4C4E"/>
                </a:solidFill>
              </a:rPr>
              <a:t>leur champ de compétence, les limites de leur action et développer des complémentarités.</a:t>
            </a:r>
          </a:p>
          <a:p>
            <a:pPr algn="just"/>
            <a:r>
              <a:rPr lang="fr-FR" sz="900" dirty="0">
                <a:solidFill>
                  <a:srgbClr val="4C4C4E"/>
                </a:solidFill>
              </a:rPr>
              <a:t>- Inscrire les actions dans la durée, indispensable à toute action éducative (nous en revenons au temps long de l’action de l’association).</a:t>
            </a:r>
          </a:p>
          <a:p>
            <a:pPr algn="just"/>
            <a:r>
              <a:rPr lang="fr-FR" sz="900" dirty="0">
                <a:solidFill>
                  <a:srgbClr val="4C4C4E"/>
                </a:solidFill>
              </a:rPr>
              <a:t>- Développer une synergie d’acteurs et de professionnels de la communauté socioéducative </a:t>
            </a:r>
          </a:p>
          <a:p>
            <a:pPr algn="just"/>
            <a:r>
              <a:rPr lang="fr-FR" sz="900" dirty="0">
                <a:solidFill>
                  <a:srgbClr val="4C4C4E"/>
                </a:solidFill>
              </a:rPr>
              <a:t>du territoire en permettant la construction d’un « éco système de protection » autour </a:t>
            </a:r>
          </a:p>
          <a:p>
            <a:pPr algn="just"/>
            <a:r>
              <a:rPr lang="fr-FR" sz="900" dirty="0">
                <a:solidFill>
                  <a:srgbClr val="4C4C4E"/>
                </a:solidFill>
              </a:rPr>
              <a:t>de l’enfant/ jeune en proposant des réponses cohérentes et communes auprès du public.</a:t>
            </a:r>
          </a:p>
          <a:p>
            <a:pPr algn="just"/>
            <a:r>
              <a:rPr lang="fr-FR" sz="900" dirty="0">
                <a:solidFill>
                  <a:srgbClr val="4C4C4E"/>
                </a:solidFill>
              </a:rPr>
              <a:t>- Permettre l’expérimentation de prise en charge éducative alternative aux mesures classiques de protection de l’enfance pour des situations spécifiques.</a:t>
            </a:r>
          </a:p>
        </p:txBody>
      </p:sp>
      <p:pic>
        <p:nvPicPr>
          <p:cNvPr id="12" name="Image 11">
            <a:extLst>
              <a:ext uri="{FF2B5EF4-FFF2-40B4-BE49-F238E27FC236}">
                <a16:creationId xmlns:a16="http://schemas.microsoft.com/office/drawing/2014/main" id="{3A9FFF33-73E5-184C-8409-50DF6B27B586}"/>
              </a:ext>
            </a:extLst>
          </p:cNvPr>
          <p:cNvPicPr>
            <a:picLocks noChangeAspect="1"/>
          </p:cNvPicPr>
          <p:nvPr/>
        </p:nvPicPr>
        <p:blipFill>
          <a:blip r:embed="rId4"/>
          <a:stretch>
            <a:fillRect/>
          </a:stretch>
        </p:blipFill>
        <p:spPr>
          <a:xfrm>
            <a:off x="5837607" y="1329475"/>
            <a:ext cx="3306393" cy="3184071"/>
          </a:xfrm>
          <a:prstGeom prst="rect">
            <a:avLst/>
          </a:prstGeom>
        </p:spPr>
      </p:pic>
      <p:sp>
        <p:nvSpPr>
          <p:cNvPr id="15" name="ZoneTexte 14">
            <a:extLst>
              <a:ext uri="{FF2B5EF4-FFF2-40B4-BE49-F238E27FC236}">
                <a16:creationId xmlns:a16="http://schemas.microsoft.com/office/drawing/2014/main" id="{A45CA08D-F04D-8EF3-7DD0-C73D4D8FFF04}"/>
              </a:ext>
            </a:extLst>
          </p:cNvPr>
          <p:cNvSpPr txBox="1"/>
          <p:nvPr/>
        </p:nvSpPr>
        <p:spPr>
          <a:xfrm>
            <a:off x="564355" y="1094422"/>
            <a:ext cx="5273252" cy="1477328"/>
          </a:xfrm>
          <a:prstGeom prst="rect">
            <a:avLst/>
          </a:prstGeom>
          <a:noFill/>
        </p:spPr>
        <p:txBody>
          <a:bodyPr wrap="square" numCol="1" rtlCol="0">
            <a:spAutoFit/>
          </a:bodyPr>
          <a:lstStyle/>
          <a:p>
            <a:pPr algn="just"/>
            <a:r>
              <a:rPr lang="fr-FR" sz="900" dirty="0">
                <a:solidFill>
                  <a:srgbClr val="4C4C4E"/>
                </a:solidFill>
              </a:rPr>
              <a:t>Au regard de la complexité de certaines situations d’enfants et de jeunes, l’absence de réponses institutionnelles adaptées, du manque d’alternative au placement, et des constats toujours plus inquiétants liés aux mises en danger de certains enfants/jeunes connus par les équipes, la JEEP Meinau a développé un groupe de travail pluridisciplinaire avec le centre médico-social (CMS) et le centre socio culturel (CSC).</a:t>
            </a:r>
          </a:p>
          <a:p>
            <a:pPr algn="just"/>
            <a:r>
              <a:rPr lang="fr-FR" sz="900" dirty="0">
                <a:solidFill>
                  <a:srgbClr val="4C4C4E"/>
                </a:solidFill>
              </a:rPr>
              <a:t>La compréhension mutuelle des missions mais également des limites de chacun a permis de construire des modalités de travail et d’accompagnement des publics communs. Une convention a pu s’établir afin de garantir la sécurité des échanges ainsi que les modalités de partenariat.</a:t>
            </a:r>
          </a:p>
          <a:p>
            <a:pPr algn="just"/>
            <a:r>
              <a:rPr lang="fr-FR" sz="900" dirty="0">
                <a:solidFill>
                  <a:srgbClr val="4C4C4E"/>
                </a:solidFill>
              </a:rPr>
              <a:t>Outre une communication facilitée par des professionnels désignés, une rencontre se tient tous les 2 mois pour faire le point sur l’ensemble des situations connues par les services, d’échanger sur les préconisations et de prendre des mesures si nécessaires.</a:t>
            </a:r>
          </a:p>
        </p:txBody>
      </p:sp>
    </p:spTree>
    <p:extLst>
      <p:ext uri="{BB962C8B-B14F-4D97-AF65-F5344CB8AC3E}">
        <p14:creationId xmlns:p14="http://schemas.microsoft.com/office/powerpoint/2010/main" val="2880492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284E80-A4B7-428D-DBA9-2E8C134EB41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AAA2B7-CD34-1C97-7A69-C86D91F0E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14F83BA9-953D-F020-0715-9C9EBED479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FA684080-EF23-BE40-E9D2-AF2626685C03}"/>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CDBAB79E-5287-55B3-BF11-1BB35D13B88C}"/>
              </a:ext>
            </a:extLst>
          </p:cNvPr>
          <p:cNvSpPr txBox="1">
            <a:spLocks/>
          </p:cNvSpPr>
          <p:nvPr/>
        </p:nvSpPr>
        <p:spPr>
          <a:xfrm>
            <a:off x="-2" y="1"/>
            <a:ext cx="4164747"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dirty="0">
                <a:solidFill>
                  <a:srgbClr val="F9DE11"/>
                </a:solidFill>
                <a:latin typeface="Ailerons" pitchFamily="2" charset="0"/>
              </a:rPr>
              <a:t>ILLKIRCH</a:t>
            </a:r>
          </a:p>
        </p:txBody>
      </p:sp>
      <p:sp>
        <p:nvSpPr>
          <p:cNvPr id="7" name="Rectangle 6">
            <a:extLst>
              <a:ext uri="{FF2B5EF4-FFF2-40B4-BE49-F238E27FC236}">
                <a16:creationId xmlns:a16="http://schemas.microsoft.com/office/drawing/2014/main" id="{38A3B8FD-3D77-3903-7049-8D7E9682028B}"/>
              </a:ext>
            </a:extLst>
          </p:cNvPr>
          <p:cNvSpPr/>
          <p:nvPr/>
        </p:nvSpPr>
        <p:spPr>
          <a:xfrm rot="5400000">
            <a:off x="5641475" y="-3069900"/>
            <a:ext cx="299449" cy="6705600"/>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169AE7FC-D01A-F10B-F0A7-13B6004AD158}"/>
              </a:ext>
            </a:extLst>
          </p:cNvPr>
          <p:cNvSpPr txBox="1"/>
          <p:nvPr/>
        </p:nvSpPr>
        <p:spPr>
          <a:xfrm>
            <a:off x="2525843" y="159787"/>
            <a:ext cx="6618157" cy="246221"/>
          </a:xfrm>
          <a:prstGeom prst="rect">
            <a:avLst/>
          </a:prstGeom>
          <a:noFill/>
        </p:spPr>
        <p:txBody>
          <a:bodyPr wrap="square" rtlCol="0">
            <a:spAutoFit/>
          </a:bodyPr>
          <a:lstStyle/>
          <a:p>
            <a:r>
              <a:rPr lang="fr-FR" sz="1000" b="1" spc="300">
                <a:solidFill>
                  <a:srgbClr val="4C4C4E"/>
                </a:solidFill>
              </a:rPr>
              <a:t>LUTTE CONTRE L’ISOLEMENT ET LA FRAGILISATION DES LIENS SOCIAUX</a:t>
            </a:r>
            <a:endParaRPr lang="fr-FR" sz="1000" spc="300">
              <a:solidFill>
                <a:srgbClr val="4C4C4E"/>
              </a:solidFill>
            </a:endParaRPr>
          </a:p>
        </p:txBody>
      </p:sp>
      <p:sp>
        <p:nvSpPr>
          <p:cNvPr id="10" name="Espace réservé du contenu 9">
            <a:extLst>
              <a:ext uri="{FF2B5EF4-FFF2-40B4-BE49-F238E27FC236}">
                <a16:creationId xmlns:a16="http://schemas.microsoft.com/office/drawing/2014/main" id="{1B4BC133-F0A5-4A41-A55A-C6389F0EA5FE}"/>
              </a:ext>
            </a:extLst>
          </p:cNvPr>
          <p:cNvSpPr>
            <a:spLocks noGrp="1"/>
          </p:cNvSpPr>
          <p:nvPr>
            <p:ph idx="1"/>
          </p:nvPr>
        </p:nvSpPr>
        <p:spPr>
          <a:xfrm>
            <a:off x="457200" y="1076832"/>
            <a:ext cx="8245151" cy="3779530"/>
          </a:xfrm>
        </p:spPr>
        <p:txBody>
          <a:bodyPr>
            <a:noAutofit/>
          </a:bodyPr>
          <a:lstStyle/>
          <a:p>
            <a:pPr marL="0" indent="0" algn="just">
              <a:buNone/>
            </a:pPr>
            <a:r>
              <a:rPr lang="fr-FR" sz="900" b="1" i="1" dirty="0">
                <a:solidFill>
                  <a:srgbClr val="4C4C4E"/>
                </a:solidFill>
              </a:rPr>
              <a:t>Momo (prénom modifié par souci de confidentialité), âgé de 21 ans, a grandi et vécu toute son enfance et son adolescence dans le quartier Libermann, à Illkirch‑Graffenstaden. Il a quitté le quartier à la fin de la première phase de rénovation urbaine, lors de la démolition de son immeuble. Il a ensuite connu une incarcération, avant de revenir vivre à Libermann durant une période de semi‑liberté. Attaché à ce quartier, il y a recréé des repères et des liens sociaux, ses parents étant décédés (son père avant son incarcération, sa mère quelques années plus tard alors que Momo était en détention). Seule sa sœur reste un lien familial, même si les relations sont tendues et complexes.</a:t>
            </a:r>
            <a:endParaRPr lang="fr-FR" sz="900" b="1" dirty="0">
              <a:solidFill>
                <a:srgbClr val="4C4C4E"/>
              </a:solidFill>
            </a:endParaRPr>
          </a:p>
          <a:p>
            <a:pPr marL="0" indent="0" algn="just">
              <a:buNone/>
            </a:pPr>
            <a:r>
              <a:rPr lang="fr-FR" sz="900" i="1" dirty="0">
                <a:solidFill>
                  <a:srgbClr val="4C4C4E"/>
                </a:solidFill>
              </a:rPr>
              <a:t>Les premières rencontres avec l’éducatrice se sont déroulées dans le quartier, lors de temps de « travail de rue », seule ou en équipe. Momo s’est montré accessible et ouvert au dialogue, ce qui a progressivement permis de construire une relation de confiance. Après plusieurs rencontres, il a accepté de se rendre au bureau afin d’imprimer un document et boire un café, puis il est revenu régulièrement, d’autant qu’il sortait de la semi‑liberté le matin et restait sur le quartier jusqu’à environ 16 h, heure de retour fixé par la justice à la Maison d’arrêt. Face à des conditions climatiques froides, il voyait dans le bureau un lieu de répit où il pouvait se réchauffer, discuter et prendre du recul sur sa situation.</a:t>
            </a:r>
            <a:endParaRPr lang="fr-FR" sz="900" dirty="0">
              <a:solidFill>
                <a:srgbClr val="4C4C4E"/>
              </a:solidFill>
            </a:endParaRPr>
          </a:p>
          <a:p>
            <a:pPr marL="0" indent="0" algn="just">
              <a:buNone/>
            </a:pPr>
            <a:r>
              <a:rPr lang="fr-FR" sz="900" i="1" dirty="0">
                <a:solidFill>
                  <a:srgbClr val="4C4C4E"/>
                </a:solidFill>
              </a:rPr>
              <a:t>Au fil des échanges, la question de son avenir après la fin de la semi‑liberté a été abordée, Momo exprimant le besoin de « s’inscrire dans quelque chose » et de disposer d’un projet structuré. L’accompagnement s’est alors principalement centré sur son insertion sociale et professionnelle. L’éducatrice lui a proposé de participer à des chantiers éducatifs. Cette démarche a permis de faire un point global sur sa situation administrative : mise à jour de son CV, reprise de contact avec l’Assurance maladie, vérification de ses coordonnées bancaires (RIB) et de sa pièce d’identité. Momo n’était pas à l’aise avec la conduite de ces démarches, et l’accompagnement l’a aidé à les dédramatiser.</a:t>
            </a:r>
          </a:p>
          <a:p>
            <a:pPr marL="0" indent="0" algn="just">
              <a:buNone/>
            </a:pPr>
            <a:r>
              <a:rPr lang="fr-FR" sz="900" i="1" dirty="0">
                <a:solidFill>
                  <a:srgbClr val="4C4C4E"/>
                </a:solidFill>
              </a:rPr>
              <a:t>Parallèlement, il a repris contact avec la Mission Locale et Pôle emploi, afin de travailler à un projet professionnel qui lui permette de rebondir après sa sortie de prison. Le temps de préparation aux chantiers éducatifs, qui se sont déroulés en janvier et février 2026, a été l’occasion de renforcer sa confiance en soi, de valoriser ses compétences et de développer une posture de candidat à l’emploi autonome. À l’issue de ces démarches et de ce soutien, début 2026, Momo a décroché son premier poste d’employé polyvalent en restauration rapide, étape marquante dans son parcours de réinsertion sociale.</a:t>
            </a:r>
          </a:p>
          <a:p>
            <a:pPr marL="0" indent="0" algn="just">
              <a:buNone/>
            </a:pPr>
            <a:r>
              <a:rPr lang="fr-FR" sz="900" i="1" dirty="0">
                <a:solidFill>
                  <a:srgbClr val="4C4C4E"/>
                </a:solidFill>
              </a:rPr>
              <a:t>Au‑delà de son propre accompagnement, Momo est devenu un « jeune-ressource » pour les autres jeunes du quartier. En effet, son engagement et son dynamisme ont permis de mobiliser d’autres jeunes du quartier à participer à des chantiers éducatifs. Son envie de s’impliquer dans la vie du quartier a été poursuivie dans le cadre du « Brasero », une action collective organisée pour les jeunes en janvier 2026, dont il s’est pleinement saisi, en participant activement à sa préparation et à sa mise en œuvre.</a:t>
            </a:r>
            <a:endParaRPr lang="fr-FR" sz="900" dirty="0">
              <a:solidFill>
                <a:srgbClr val="4C4C4E"/>
              </a:solidFill>
            </a:endParaRPr>
          </a:p>
          <a:p>
            <a:pPr marL="0" indent="0" algn="just">
              <a:buNone/>
            </a:pPr>
            <a:r>
              <a:rPr lang="fr-FR" sz="900" i="1" dirty="0">
                <a:solidFill>
                  <a:srgbClr val="4C4C4E"/>
                </a:solidFill>
              </a:rPr>
              <a:t>Dans la continuité de ce travail, l’équipe est entrée en liaison avec la structure de semi‑liberté afin de leur rendre compte de l’accompagnement réalisé avec Momo et des effets positifs observés (stabilisation, perspective de projet, engagement social). Cette information a contribué à l’assouplissement de ses horaires de sortie. Cet assouplissement lui a permis de participer à certaines actions collectives avec la JEEP. Ces différentes actions lui ont ensuite permis  d’accéder à la reconnaissance dans le quartier et à une réinsertion progressive au sein de la société. Là encore, nous pouvons noter l’importance de laisser le temps au jeune, même dans de situations particulièrement complexes car seul la personne accompagnée pourra s’approprier sa propre trajectoire de vie. </a:t>
            </a:r>
            <a:endParaRPr lang="fr-FR" sz="900" dirty="0">
              <a:solidFill>
                <a:srgbClr val="4C4C4E"/>
              </a:solidFill>
            </a:endParaRPr>
          </a:p>
          <a:p>
            <a:endParaRPr lang="fr-FR" sz="900" dirty="0">
              <a:solidFill>
                <a:srgbClr val="4C4C4E"/>
              </a:solidFill>
            </a:endParaRPr>
          </a:p>
          <a:p>
            <a:pPr marL="0" indent="0">
              <a:buNone/>
            </a:pPr>
            <a:endParaRPr lang="fr-FR" sz="900" dirty="0">
              <a:solidFill>
                <a:srgbClr val="4C4C4E"/>
              </a:solidFill>
            </a:endParaRPr>
          </a:p>
          <a:p>
            <a:endParaRPr lang="fr-FR" sz="900" dirty="0">
              <a:solidFill>
                <a:srgbClr val="4C4C4E"/>
              </a:solidFill>
            </a:endParaRPr>
          </a:p>
        </p:txBody>
      </p:sp>
      <p:sp>
        <p:nvSpPr>
          <p:cNvPr id="13" name="ZoneTexte 12">
            <a:extLst>
              <a:ext uri="{FF2B5EF4-FFF2-40B4-BE49-F238E27FC236}">
                <a16:creationId xmlns:a16="http://schemas.microsoft.com/office/drawing/2014/main" id="{DA1536EB-E1CE-4EAB-886C-99BC90ADF873}"/>
              </a:ext>
            </a:extLst>
          </p:cNvPr>
          <p:cNvSpPr txBox="1"/>
          <p:nvPr/>
        </p:nvSpPr>
        <p:spPr>
          <a:xfrm>
            <a:off x="457200" y="704274"/>
            <a:ext cx="5224072" cy="276999"/>
          </a:xfrm>
          <a:prstGeom prst="rect">
            <a:avLst/>
          </a:prstGeom>
          <a:noFill/>
        </p:spPr>
        <p:txBody>
          <a:bodyPr wrap="square" rtlCol="0">
            <a:spAutoFit/>
          </a:bodyPr>
          <a:lstStyle/>
          <a:p>
            <a:r>
              <a:rPr lang="fr-FR" sz="1200" i="1" dirty="0">
                <a:solidFill>
                  <a:srgbClr val="4C4C4E"/>
                </a:solidFill>
              </a:rPr>
              <a:t>Récit d’un parcours de jeune accompagné par l’éducatrice de la JEEP Illkirch</a:t>
            </a:r>
          </a:p>
        </p:txBody>
      </p:sp>
    </p:spTree>
    <p:extLst>
      <p:ext uri="{BB962C8B-B14F-4D97-AF65-F5344CB8AC3E}">
        <p14:creationId xmlns:p14="http://schemas.microsoft.com/office/powerpoint/2010/main" val="4166204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943A7DF-315D-4926-9BDF-E914AED06460}"/>
              </a:ext>
            </a:extLst>
          </p:cNvPr>
          <p:cNvSpPr>
            <a:spLocks noGrp="1"/>
          </p:cNvSpPr>
          <p:nvPr>
            <p:ph idx="1"/>
          </p:nvPr>
        </p:nvSpPr>
        <p:spPr>
          <a:xfrm>
            <a:off x="457200" y="1200151"/>
            <a:ext cx="4264090" cy="3394472"/>
          </a:xfrm>
        </p:spPr>
        <p:txBody>
          <a:bodyPr>
            <a:normAutofit/>
          </a:bodyPr>
          <a:lstStyle/>
          <a:p>
            <a:pPr marL="0" indent="0" algn="just">
              <a:buNone/>
            </a:pPr>
            <a:r>
              <a:rPr lang="fr-FR" sz="900" b="1" dirty="0">
                <a:solidFill>
                  <a:srgbClr val="4C4C4E"/>
                </a:solidFill>
              </a:rPr>
              <a:t>EUROPA’CAP qui a débuté en 2025 et qui se poursuivra en 2026 autour de la participation à un marathon, est un projet porté par la Jeep en partenariat avec deux autres structures, à savoir, la MLRE de Bischheim-Schiltigheim et le service jeunesse de la Ville de Bischheim. </a:t>
            </a:r>
          </a:p>
          <a:p>
            <a:pPr marL="0" indent="0" algn="just">
              <a:buNone/>
            </a:pPr>
            <a:r>
              <a:rPr lang="fr-FR" sz="900" dirty="0">
                <a:solidFill>
                  <a:srgbClr val="4C4C4E"/>
                </a:solidFill>
              </a:rPr>
              <a:t>Cette collaboration a permis de proposer un encadrement « global » répondant aux problématique spécifique de chaque participant.</a:t>
            </a:r>
          </a:p>
          <a:p>
            <a:pPr marL="0" indent="0" algn="just">
              <a:buNone/>
            </a:pPr>
            <a:r>
              <a:rPr lang="fr-FR" sz="900" dirty="0">
                <a:solidFill>
                  <a:srgbClr val="4C4C4E"/>
                </a:solidFill>
              </a:rPr>
              <a:t>Un des objectifs de ce projet a été de</a:t>
            </a:r>
            <a:r>
              <a:rPr lang="fr-FR" sz="900" b="1" dirty="0">
                <a:solidFill>
                  <a:srgbClr val="4C4C4E"/>
                </a:solidFill>
              </a:rPr>
              <a:t> </a:t>
            </a:r>
            <a:r>
              <a:rPr lang="fr-FR" sz="900" dirty="0">
                <a:solidFill>
                  <a:srgbClr val="4C4C4E"/>
                </a:solidFill>
              </a:rPr>
              <a:t>favoriser la prévention et la promotion de la santé par la pratique sportive mais aussi de</a:t>
            </a:r>
            <a:r>
              <a:rPr lang="fr-FR" sz="900" b="1" dirty="0">
                <a:solidFill>
                  <a:srgbClr val="4C4C4E"/>
                </a:solidFill>
              </a:rPr>
              <a:t> </a:t>
            </a:r>
            <a:r>
              <a:rPr lang="fr-FR" sz="900" dirty="0">
                <a:solidFill>
                  <a:srgbClr val="4C4C4E"/>
                </a:solidFill>
              </a:rPr>
              <a:t>promouvoir la mixité de genre</a:t>
            </a:r>
            <a:r>
              <a:rPr lang="fr-FR" sz="900" b="1" dirty="0">
                <a:solidFill>
                  <a:srgbClr val="4C4C4E"/>
                </a:solidFill>
              </a:rPr>
              <a:t> </a:t>
            </a:r>
            <a:r>
              <a:rPr lang="fr-FR" sz="900" dirty="0">
                <a:solidFill>
                  <a:srgbClr val="4C4C4E"/>
                </a:solidFill>
              </a:rPr>
              <a:t>ainsi que favoriser les actions hors les murs en amenant les jeunes en dehors du quartier</a:t>
            </a:r>
            <a:r>
              <a:rPr lang="fr-FR" sz="900" b="1" dirty="0">
                <a:solidFill>
                  <a:srgbClr val="4C4C4E"/>
                </a:solidFill>
              </a:rPr>
              <a:t>.</a:t>
            </a:r>
            <a:r>
              <a:rPr lang="fr-FR" sz="900" dirty="0">
                <a:solidFill>
                  <a:srgbClr val="4C4C4E"/>
                </a:solidFill>
              </a:rPr>
              <a:t> Dans le cadre de la santé, une attention particulière a été portée sur les questions de l’alimentation, de la gestion des efforts et du repos nécessaire. C’est ainsi qu’avant la réalisation du dit-projet et afin de garantir l’intégrité physique des participants, ces derniers ont été accompagné vers un bilan de santé proposé par la MGEN.</a:t>
            </a:r>
          </a:p>
          <a:p>
            <a:pPr marL="0" indent="0" algn="just">
              <a:buNone/>
            </a:pPr>
            <a:r>
              <a:rPr lang="fr-FR" sz="900" dirty="0">
                <a:solidFill>
                  <a:srgbClr val="4C4C4E"/>
                </a:solidFill>
              </a:rPr>
              <a:t>La question de l’insertion professionnelle n’a pas été oublié non plus dans ce projet. L’équipe  s’est appuyée sur l’engagement des jeunes dans ce défi pour le transférer sur les questions d’insertion professionnelle avec la Mission locale. Cela a pris la forme d’accompagnement et de rencontre commune entre les jeunes le conseiller de la Mission Locale et l’éducateur de la Jeep.</a:t>
            </a:r>
          </a:p>
          <a:p>
            <a:pPr marL="0" indent="0" algn="just">
              <a:buNone/>
            </a:pPr>
            <a:r>
              <a:rPr lang="fr-FR" sz="900" dirty="0">
                <a:solidFill>
                  <a:srgbClr val="4C4C4E"/>
                </a:solidFill>
              </a:rPr>
              <a:t>Le projet a concerné sept jeunes dont deux jeunes filles. Ces derniers ont alterné le vélo, la course à pied et le canoé pour parcourir les 42 km qui les séparaient du parc d’attraction </a:t>
            </a:r>
            <a:r>
              <a:rPr lang="fr-FR" sz="900" dirty="0" err="1">
                <a:solidFill>
                  <a:srgbClr val="4C4C4E"/>
                </a:solidFill>
              </a:rPr>
              <a:t>Europapark</a:t>
            </a:r>
            <a:r>
              <a:rPr lang="fr-FR" sz="900" dirty="0">
                <a:solidFill>
                  <a:srgbClr val="4C4C4E"/>
                </a:solidFill>
              </a:rPr>
              <a:t>.</a:t>
            </a:r>
          </a:p>
          <a:p>
            <a:pPr algn="just"/>
            <a:endParaRPr lang="fr-FR" sz="900" dirty="0">
              <a:solidFill>
                <a:srgbClr val="4C4C4E"/>
              </a:solidFill>
            </a:endParaRPr>
          </a:p>
        </p:txBody>
      </p:sp>
      <p:sp>
        <p:nvSpPr>
          <p:cNvPr id="4" name="Titre 1">
            <a:extLst>
              <a:ext uri="{FF2B5EF4-FFF2-40B4-BE49-F238E27FC236}">
                <a16:creationId xmlns:a16="http://schemas.microsoft.com/office/drawing/2014/main" id="{4E9B2C08-4D28-2987-BDCA-CBE4B9E45200}"/>
              </a:ext>
            </a:extLst>
          </p:cNvPr>
          <p:cNvSpPr txBox="1">
            <a:spLocks/>
          </p:cNvSpPr>
          <p:nvPr/>
        </p:nvSpPr>
        <p:spPr>
          <a:xfrm>
            <a:off x="-2" y="1"/>
            <a:ext cx="6512769"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dirty="0">
                <a:solidFill>
                  <a:srgbClr val="F9DE11"/>
                </a:solidFill>
                <a:latin typeface="Ailerons" pitchFamily="2" charset="0"/>
              </a:rPr>
              <a:t>BISCHHEIM/SCHILTIGHEIM</a:t>
            </a:r>
          </a:p>
        </p:txBody>
      </p:sp>
      <p:sp>
        <p:nvSpPr>
          <p:cNvPr id="5" name="Rectangle 4">
            <a:extLst>
              <a:ext uri="{FF2B5EF4-FFF2-40B4-BE49-F238E27FC236}">
                <a16:creationId xmlns:a16="http://schemas.microsoft.com/office/drawing/2014/main" id="{FE851915-7337-EB91-621F-79B946057F52}"/>
              </a:ext>
            </a:extLst>
          </p:cNvPr>
          <p:cNvSpPr/>
          <p:nvPr/>
        </p:nvSpPr>
        <p:spPr>
          <a:xfrm rot="5400000">
            <a:off x="7635114" y="-1076256"/>
            <a:ext cx="299449" cy="2718315"/>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245FEB3-513A-28C4-B91A-8123732A5C37}"/>
              </a:ext>
            </a:extLst>
          </p:cNvPr>
          <p:cNvSpPr txBox="1"/>
          <p:nvPr/>
        </p:nvSpPr>
        <p:spPr>
          <a:xfrm>
            <a:off x="6512767" y="159787"/>
            <a:ext cx="2631232" cy="246221"/>
          </a:xfrm>
          <a:prstGeom prst="rect">
            <a:avLst/>
          </a:prstGeom>
          <a:noFill/>
        </p:spPr>
        <p:txBody>
          <a:bodyPr wrap="square" rtlCol="0">
            <a:spAutoFit/>
          </a:bodyPr>
          <a:lstStyle/>
          <a:p>
            <a:r>
              <a:rPr lang="fr-FR" sz="1000" b="1" spc="300">
                <a:solidFill>
                  <a:srgbClr val="4C4C4E"/>
                </a:solidFill>
              </a:rPr>
              <a:t>SPORT/SANTÉ &amp; INSERTION</a:t>
            </a:r>
            <a:endParaRPr lang="fr-FR" sz="1000" spc="300">
              <a:solidFill>
                <a:srgbClr val="4C4C4E"/>
              </a:solidFill>
            </a:endParaRPr>
          </a:p>
        </p:txBody>
      </p:sp>
      <p:pic>
        <p:nvPicPr>
          <p:cNvPr id="10" name="Image 9">
            <a:extLst>
              <a:ext uri="{FF2B5EF4-FFF2-40B4-BE49-F238E27FC236}">
                <a16:creationId xmlns:a16="http://schemas.microsoft.com/office/drawing/2014/main" id="{8CB763B3-441E-E9EB-7F8F-58E214372ED5}"/>
              </a:ext>
            </a:extLst>
          </p:cNvPr>
          <p:cNvPicPr>
            <a:picLocks noChangeAspect="1"/>
          </p:cNvPicPr>
          <p:nvPr/>
        </p:nvPicPr>
        <p:blipFill>
          <a:blip r:embed="rId2"/>
          <a:stretch>
            <a:fillRect/>
          </a:stretch>
        </p:blipFill>
        <p:spPr>
          <a:xfrm>
            <a:off x="5386873" y="577018"/>
            <a:ext cx="3757127" cy="2827238"/>
          </a:xfrm>
          <a:prstGeom prst="rect">
            <a:avLst/>
          </a:prstGeom>
        </p:spPr>
      </p:pic>
      <p:sp>
        <p:nvSpPr>
          <p:cNvPr id="2" name="Rectangle 1">
            <a:extLst>
              <a:ext uri="{FF2B5EF4-FFF2-40B4-BE49-F238E27FC236}">
                <a16:creationId xmlns:a16="http://schemas.microsoft.com/office/drawing/2014/main" id="{583C927E-4E9D-5B22-29E3-42C2A3CE70C2}"/>
              </a:ext>
            </a:extLst>
          </p:cNvPr>
          <p:cNvSpPr/>
          <p:nvPr/>
        </p:nvSpPr>
        <p:spPr>
          <a:xfrm>
            <a:off x="4864357" y="2755644"/>
            <a:ext cx="2836507" cy="1449318"/>
          </a:xfrm>
          <a:prstGeom prst="rect">
            <a:avLst/>
          </a:prstGeom>
          <a:solidFill>
            <a:schemeClr val="bg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5D304C7A-B4C2-2591-E8F3-DEFBAE8BAA79}"/>
              </a:ext>
            </a:extLst>
          </p:cNvPr>
          <p:cNvPicPr>
            <a:picLocks noChangeAspect="1"/>
          </p:cNvPicPr>
          <p:nvPr/>
        </p:nvPicPr>
        <p:blipFill>
          <a:blip r:embed="rId3"/>
          <a:srcRect t="25217" b="11278"/>
          <a:stretch>
            <a:fillRect/>
          </a:stretch>
        </p:blipFill>
        <p:spPr>
          <a:xfrm>
            <a:off x="5051225" y="2926654"/>
            <a:ext cx="2481690" cy="1639828"/>
          </a:xfrm>
          <a:prstGeom prst="rect">
            <a:avLst/>
          </a:prstGeom>
        </p:spPr>
      </p:pic>
      <p:pic>
        <p:nvPicPr>
          <p:cNvPr id="7" name="Image 6">
            <a:extLst>
              <a:ext uri="{FF2B5EF4-FFF2-40B4-BE49-F238E27FC236}">
                <a16:creationId xmlns:a16="http://schemas.microsoft.com/office/drawing/2014/main" id="{58DC7E60-2651-AE87-B44F-1A2685566C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8" name="Connecteur droit 7">
            <a:extLst>
              <a:ext uri="{FF2B5EF4-FFF2-40B4-BE49-F238E27FC236}">
                <a16:creationId xmlns:a16="http://schemas.microsoft.com/office/drawing/2014/main" id="{90D4B328-0B47-1DD9-6AFE-1D686A989856}"/>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1150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C127CB-67AF-D108-6031-7210FD2F6F8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41835-16C7-ED08-8740-396B13AC8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E7145BA7-4860-D0A1-4030-E9E6C764F2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10E43CA5-C7C7-9BE5-546D-F80F99EDC535}"/>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F2B938F8-412B-81E3-5D8C-3056301428E4}"/>
              </a:ext>
            </a:extLst>
          </p:cNvPr>
          <p:cNvSpPr txBox="1">
            <a:spLocks/>
          </p:cNvSpPr>
          <p:nvPr/>
        </p:nvSpPr>
        <p:spPr>
          <a:xfrm>
            <a:off x="-2" y="1"/>
            <a:ext cx="4164747"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a:solidFill>
                  <a:srgbClr val="F9DE11"/>
                </a:solidFill>
                <a:latin typeface="Ailerons" pitchFamily="2" charset="0"/>
              </a:rPr>
              <a:t>CRONENBOURG</a:t>
            </a:r>
          </a:p>
        </p:txBody>
      </p:sp>
      <p:sp>
        <p:nvSpPr>
          <p:cNvPr id="7" name="Rectangle 6">
            <a:extLst>
              <a:ext uri="{FF2B5EF4-FFF2-40B4-BE49-F238E27FC236}">
                <a16:creationId xmlns:a16="http://schemas.microsoft.com/office/drawing/2014/main" id="{86A5579B-1888-9A15-428E-38292811CC1F}"/>
              </a:ext>
            </a:extLst>
          </p:cNvPr>
          <p:cNvSpPr/>
          <p:nvPr/>
        </p:nvSpPr>
        <p:spPr>
          <a:xfrm rot="5400000">
            <a:off x="6165776" y="-2545600"/>
            <a:ext cx="299449" cy="5656998"/>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91AF96D5-34F7-B729-482D-03AA8C6B37D4}"/>
              </a:ext>
            </a:extLst>
          </p:cNvPr>
          <p:cNvSpPr txBox="1"/>
          <p:nvPr/>
        </p:nvSpPr>
        <p:spPr>
          <a:xfrm>
            <a:off x="3542985" y="159787"/>
            <a:ext cx="5656999" cy="246221"/>
          </a:xfrm>
          <a:prstGeom prst="rect">
            <a:avLst/>
          </a:prstGeom>
          <a:noFill/>
        </p:spPr>
        <p:txBody>
          <a:bodyPr wrap="square" rtlCol="0">
            <a:spAutoFit/>
          </a:bodyPr>
          <a:lstStyle/>
          <a:p>
            <a:r>
              <a:rPr lang="fr-FR" sz="1000" b="1" spc="300">
                <a:solidFill>
                  <a:srgbClr val="4C4C4E"/>
                </a:solidFill>
              </a:rPr>
              <a:t>PRÉVENIR ET ACCOMPAGNER LE DÉCROCHAGE SCOLAIRE</a:t>
            </a:r>
            <a:endParaRPr lang="fr-FR" sz="1000" spc="300">
              <a:solidFill>
                <a:srgbClr val="4C4C4E"/>
              </a:solidFill>
            </a:endParaRPr>
          </a:p>
        </p:txBody>
      </p:sp>
      <p:sp>
        <p:nvSpPr>
          <p:cNvPr id="2" name="ZoneTexte 1">
            <a:extLst>
              <a:ext uri="{FF2B5EF4-FFF2-40B4-BE49-F238E27FC236}">
                <a16:creationId xmlns:a16="http://schemas.microsoft.com/office/drawing/2014/main" id="{C5955A8C-D1FB-484B-95A8-9D868A67344C}"/>
              </a:ext>
            </a:extLst>
          </p:cNvPr>
          <p:cNvSpPr txBox="1"/>
          <p:nvPr/>
        </p:nvSpPr>
        <p:spPr>
          <a:xfrm>
            <a:off x="589555" y="902963"/>
            <a:ext cx="5486400" cy="276999"/>
          </a:xfrm>
          <a:prstGeom prst="rect">
            <a:avLst/>
          </a:prstGeom>
          <a:noFill/>
        </p:spPr>
        <p:txBody>
          <a:bodyPr wrap="square" rtlCol="0">
            <a:spAutoFit/>
          </a:bodyPr>
          <a:lstStyle/>
          <a:p>
            <a:r>
              <a:rPr lang="fr-FR" sz="1200" i="1">
                <a:solidFill>
                  <a:srgbClr val="4C4C4E"/>
                </a:solidFill>
              </a:rPr>
              <a:t>Un partenariat renouvelé en 2025 avec le collège</a:t>
            </a:r>
          </a:p>
        </p:txBody>
      </p:sp>
      <p:sp>
        <p:nvSpPr>
          <p:cNvPr id="3" name="ZoneTexte 2">
            <a:extLst>
              <a:ext uri="{FF2B5EF4-FFF2-40B4-BE49-F238E27FC236}">
                <a16:creationId xmlns:a16="http://schemas.microsoft.com/office/drawing/2014/main" id="{DB7AF839-CFAB-48FD-8BF0-6EC4A73F4BBC}"/>
              </a:ext>
            </a:extLst>
          </p:cNvPr>
          <p:cNvSpPr txBox="1"/>
          <p:nvPr/>
        </p:nvSpPr>
        <p:spPr>
          <a:xfrm>
            <a:off x="547141" y="1371600"/>
            <a:ext cx="4024859" cy="2862322"/>
          </a:xfrm>
          <a:prstGeom prst="rect">
            <a:avLst/>
          </a:prstGeom>
          <a:noFill/>
        </p:spPr>
        <p:txBody>
          <a:bodyPr wrap="square" rtlCol="0">
            <a:spAutoFit/>
          </a:bodyPr>
          <a:lstStyle/>
          <a:p>
            <a:pPr algn="just"/>
            <a:r>
              <a:rPr lang="fr-FR" sz="900">
                <a:solidFill>
                  <a:srgbClr val="4C4C4E"/>
                </a:solidFill>
              </a:rPr>
              <a:t>L’année scolaire 2024-2025 a été marqué par un changement de principal au sein du collège. </a:t>
            </a:r>
          </a:p>
          <a:p>
            <a:pPr algn="just"/>
            <a:r>
              <a:rPr lang="fr-FR" sz="900">
                <a:solidFill>
                  <a:srgbClr val="4C4C4E"/>
                </a:solidFill>
              </a:rPr>
              <a:t>L’équipe, suite à une première rencontre, a été conviée à participer aux GPDS (Groupe de Prévention du Décrochage Scolaire) et puis à la Cellule de Veille, ce qui n’était pas le cas auparavant. Cette nouvelle dynamique partenariale permet de redévelopper des actions et un travail en étroite collaboration avec cet établissement. En effet, ces temps de rencontre ont permis la mise en place de plusieurs ateliers de repérage d’élèves en situation de décrochage éventuel, en collaboration avec le professeur référent du décrochage, la médiatrice scolaire, le psy EN et la directrice SEGPA. Ces ateliers se sont ensuite poursuivis avec les élèves volontaires en plus petit groupe et en interne au sein de l’établissement.</a:t>
            </a:r>
          </a:p>
          <a:p>
            <a:pPr algn="just"/>
            <a:r>
              <a:rPr lang="fr-FR" sz="900">
                <a:solidFill>
                  <a:srgbClr val="4C4C4E"/>
                </a:solidFill>
              </a:rPr>
              <a:t>Les cellules de veille, un temps de réunion où CPE, directrice de SEPGA, ASS (Assistante Sociale Scolaire), infirmière, psy EN, médiatrice scolaire et Agent de Prévention et de Sécurité (APS) sont présents, permettent d’échanger sur des situations d’ élèves ayant besoin d’accompagnement ou de suivi particulier. Il s’agit bien souvent de jeunes que l’équipe connait  et qui ont déjà été accompagnés en sortie éducative ou rencontrés en travail de rue dans le quartier. Parfois, lorsque le jeune n’est pas connu de l’équipe, il convient de trouver des moyens d’entrer rapidement en lien avec lui pour apporter un potentiel accompagnement.</a:t>
            </a:r>
          </a:p>
        </p:txBody>
      </p:sp>
      <p:pic>
        <p:nvPicPr>
          <p:cNvPr id="12" name="Image 11">
            <a:extLst>
              <a:ext uri="{FF2B5EF4-FFF2-40B4-BE49-F238E27FC236}">
                <a16:creationId xmlns:a16="http://schemas.microsoft.com/office/drawing/2014/main" id="{49309B43-AC95-2279-66A0-24424C839B0F}"/>
              </a:ext>
            </a:extLst>
          </p:cNvPr>
          <p:cNvPicPr>
            <a:picLocks noChangeAspect="1"/>
          </p:cNvPicPr>
          <p:nvPr/>
        </p:nvPicPr>
        <p:blipFill>
          <a:blip r:embed="rId4"/>
          <a:stretch>
            <a:fillRect/>
          </a:stretch>
        </p:blipFill>
        <p:spPr>
          <a:xfrm>
            <a:off x="5231078" y="1106511"/>
            <a:ext cx="3590849" cy="3040348"/>
          </a:xfrm>
          <a:prstGeom prst="rect">
            <a:avLst/>
          </a:prstGeom>
        </p:spPr>
      </p:pic>
    </p:spTree>
    <p:extLst>
      <p:ext uri="{BB962C8B-B14F-4D97-AF65-F5344CB8AC3E}">
        <p14:creationId xmlns:p14="http://schemas.microsoft.com/office/powerpoint/2010/main" val="2995108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050368-0C0D-9FCF-0E9E-958BB386FB9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91F190-BFC3-DA2C-70C5-22AF2CB8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67CCFBA9-013E-E9B5-2E7B-F15EBD5BDE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23D95973-70D8-01FF-DE68-8584DF4DB5ED}"/>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F55A81AE-0873-3C57-8FB8-892887EA413C}"/>
              </a:ext>
            </a:extLst>
          </p:cNvPr>
          <p:cNvSpPr txBox="1">
            <a:spLocks/>
          </p:cNvSpPr>
          <p:nvPr/>
        </p:nvSpPr>
        <p:spPr>
          <a:xfrm>
            <a:off x="-2" y="1"/>
            <a:ext cx="5145208"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dirty="0">
                <a:solidFill>
                  <a:srgbClr val="F9DE11"/>
                </a:solidFill>
                <a:latin typeface="Ailerons" pitchFamily="2" charset="0"/>
              </a:rPr>
              <a:t>HAUTEPIERRE</a:t>
            </a:r>
          </a:p>
        </p:txBody>
      </p:sp>
      <p:sp>
        <p:nvSpPr>
          <p:cNvPr id="7" name="Rectangle 6">
            <a:extLst>
              <a:ext uri="{FF2B5EF4-FFF2-40B4-BE49-F238E27FC236}">
                <a16:creationId xmlns:a16="http://schemas.microsoft.com/office/drawing/2014/main" id="{315BC037-131E-7EC4-F88D-AC3F96083E88}"/>
              </a:ext>
            </a:extLst>
          </p:cNvPr>
          <p:cNvSpPr/>
          <p:nvPr/>
        </p:nvSpPr>
        <p:spPr>
          <a:xfrm rot="5400000">
            <a:off x="6179540" y="-2531834"/>
            <a:ext cx="299449" cy="5629468"/>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CEDFED1D-3C35-0EC3-BBFA-8C21545BCAA6}"/>
              </a:ext>
            </a:extLst>
          </p:cNvPr>
          <p:cNvSpPr txBox="1"/>
          <p:nvPr/>
        </p:nvSpPr>
        <p:spPr>
          <a:xfrm>
            <a:off x="3612995" y="161864"/>
            <a:ext cx="6326350" cy="246221"/>
          </a:xfrm>
          <a:prstGeom prst="rect">
            <a:avLst/>
          </a:prstGeom>
          <a:noFill/>
        </p:spPr>
        <p:txBody>
          <a:bodyPr wrap="square" rtlCol="0">
            <a:spAutoFit/>
          </a:bodyPr>
          <a:lstStyle/>
          <a:p>
            <a:r>
              <a:rPr lang="fr-FR" sz="1000" b="1" spc="300" dirty="0">
                <a:solidFill>
                  <a:srgbClr val="4C4C4E"/>
                </a:solidFill>
              </a:rPr>
              <a:t>PRÉVENTION PRÉCOCE AVEC LES ÉCOLES PRIMAIRES</a:t>
            </a:r>
            <a:endParaRPr lang="fr-FR" sz="1000" spc="300" dirty="0">
              <a:solidFill>
                <a:srgbClr val="4C4C4E"/>
              </a:solidFill>
            </a:endParaRPr>
          </a:p>
        </p:txBody>
      </p:sp>
      <p:sp>
        <p:nvSpPr>
          <p:cNvPr id="2" name="ZoneTexte 1">
            <a:extLst>
              <a:ext uri="{FF2B5EF4-FFF2-40B4-BE49-F238E27FC236}">
                <a16:creationId xmlns:a16="http://schemas.microsoft.com/office/drawing/2014/main" id="{1F409A6E-6602-4559-84FB-5A408503E245}"/>
              </a:ext>
            </a:extLst>
          </p:cNvPr>
          <p:cNvSpPr txBox="1"/>
          <p:nvPr/>
        </p:nvSpPr>
        <p:spPr>
          <a:xfrm>
            <a:off x="524656" y="1089574"/>
            <a:ext cx="4327262" cy="4293483"/>
          </a:xfrm>
          <a:prstGeom prst="rect">
            <a:avLst/>
          </a:prstGeom>
          <a:noFill/>
        </p:spPr>
        <p:txBody>
          <a:bodyPr wrap="square" rtlCol="0">
            <a:spAutoFit/>
          </a:bodyPr>
          <a:lstStyle/>
          <a:p>
            <a:pPr lvl="0" algn="just"/>
            <a:r>
              <a:rPr lang="fr-FR" sz="900" dirty="0"/>
              <a:t>Une agression verbale du directeur devant l’école Rosa Parks par des jeunes en errance, des tensions palpables sur ce lieu repéré en « travail de rue » et un climat d’insécurité dénoncé par des parents d’élèves, ont conduit l’équipe de la JEEP à solliciter une rencontre avec plusieurs partenaires (rencontre impulsée par la Direction de </a:t>
            </a:r>
            <a:r>
              <a:rPr lang="fr-FR" sz="900" dirty="0" err="1"/>
              <a:t>Teritoire</a:t>
            </a:r>
            <a:r>
              <a:rPr lang="fr-FR" sz="900" dirty="0"/>
              <a:t> de l’EMS). </a:t>
            </a:r>
          </a:p>
          <a:p>
            <a:pPr lvl="0" algn="just"/>
            <a:endParaRPr lang="fr-FR" sz="900" dirty="0"/>
          </a:p>
          <a:p>
            <a:pPr lvl="0" algn="just"/>
            <a:r>
              <a:rPr lang="fr-FR" sz="900" dirty="0"/>
              <a:t>Suite à ces échanges, une série d’action ont permis de travailler à la médiation de cet espace public. En effet, l’objectif posé est l’ouverture de l’école vers  le quartier et parallèlement, une réappropriation de l’espace par les parents des enfants scolarisés à Rosa Parks. Des actions rapides ont été proposées, sans besoins financiers spécifiques ni matériels importants. « Les bibliothèques de rue » ont été les premières actions réalisées devant les écoles pour avoir une réactivité efficace. </a:t>
            </a:r>
          </a:p>
          <a:p>
            <a:pPr lvl="0" algn="just"/>
            <a:endParaRPr lang="fr-FR" sz="900" dirty="0"/>
          </a:p>
          <a:p>
            <a:pPr lvl="0" algn="just"/>
            <a:r>
              <a:rPr lang="fr-FR" sz="900" dirty="0"/>
              <a:t>D’autres partenaires ont été sollicités pour participer aux sorties d’écoles. Ainsi, « </a:t>
            </a:r>
            <a:r>
              <a:rPr lang="fr-FR" sz="900" dirty="0" err="1"/>
              <a:t>Jalmik</a:t>
            </a:r>
            <a:r>
              <a:rPr lang="fr-FR" sz="900" dirty="0"/>
              <a:t> » avec des ateliers comptines ; « Contact &amp; Promotion » autour de prêt de jeux en bois. Ces deux autres supports ont permis de susciter la curiosité des parents ainsi que des enfants. Le CSC De Hautepierre a participé à toutes les actions en mettant à disposition des moyens humains pour l’encadrement.</a:t>
            </a:r>
          </a:p>
          <a:p>
            <a:pPr lvl="0" algn="just"/>
            <a:endParaRPr lang="fr-FR" sz="900" dirty="0"/>
          </a:p>
          <a:p>
            <a:pPr algn="just"/>
            <a:r>
              <a:rPr lang="fr-FR" sz="900" dirty="0"/>
              <a:t>Ce travail a permis la compréhension de nos missions par l’équipe pédagogique et a ouvert d’autres possibilités d’action en lien avec les professeurs en faveur de de notre public, (les enfants âgés de 10 ans).</a:t>
            </a:r>
          </a:p>
          <a:p>
            <a:pPr lvl="0" algn="just"/>
            <a:r>
              <a:rPr lang="fr-FR" sz="900" dirty="0"/>
              <a:t>Désormais, les élèves nous identifient déjà avant leur entrée en 6e. Ces actions nous ont permis d’accompagner 24 jeunes de 10 ans en 2025 et d’être en contact éducatif avec 41 nouveaux jeunes scolarisés en CM2. Cette continuité favorise une entrée au collège plus sécurisée, une meilleure capacité à solliciter de l’aide et une diminution de la rupture symbolique entre primaire et secondaire.</a:t>
            </a:r>
          </a:p>
          <a:p>
            <a:pPr algn="just"/>
            <a:r>
              <a:rPr lang="fr-FR" sz="900" dirty="0"/>
              <a:t> </a:t>
            </a:r>
          </a:p>
          <a:p>
            <a:pPr lvl="0" algn="just"/>
            <a:endParaRPr lang="fr-FR" sz="1200" dirty="0"/>
          </a:p>
        </p:txBody>
      </p:sp>
      <p:sp>
        <p:nvSpPr>
          <p:cNvPr id="9" name="ZoneTexte 8">
            <a:extLst>
              <a:ext uri="{FF2B5EF4-FFF2-40B4-BE49-F238E27FC236}">
                <a16:creationId xmlns:a16="http://schemas.microsoft.com/office/drawing/2014/main" id="{A26108D2-47EE-404A-B51A-D134F132DC09}"/>
              </a:ext>
            </a:extLst>
          </p:cNvPr>
          <p:cNvSpPr txBox="1"/>
          <p:nvPr/>
        </p:nvSpPr>
        <p:spPr>
          <a:xfrm>
            <a:off x="524655" y="747437"/>
            <a:ext cx="3417757" cy="276999"/>
          </a:xfrm>
          <a:prstGeom prst="rect">
            <a:avLst/>
          </a:prstGeom>
          <a:noFill/>
        </p:spPr>
        <p:txBody>
          <a:bodyPr wrap="square" rtlCol="0">
            <a:spAutoFit/>
          </a:bodyPr>
          <a:lstStyle/>
          <a:p>
            <a:r>
              <a:rPr lang="fr-FR" sz="1200" i="1">
                <a:solidFill>
                  <a:srgbClr val="4C4C4E"/>
                </a:solidFill>
              </a:rPr>
              <a:t>Les sorties d’école</a:t>
            </a:r>
          </a:p>
        </p:txBody>
      </p:sp>
      <p:pic>
        <p:nvPicPr>
          <p:cNvPr id="3" name="Image 2">
            <a:extLst>
              <a:ext uri="{FF2B5EF4-FFF2-40B4-BE49-F238E27FC236}">
                <a16:creationId xmlns:a16="http://schemas.microsoft.com/office/drawing/2014/main" id="{9CA2DB24-4297-E8FA-C1FC-A3E70B177952}"/>
              </a:ext>
            </a:extLst>
          </p:cNvPr>
          <p:cNvPicPr>
            <a:picLocks noChangeAspect="1"/>
          </p:cNvPicPr>
          <p:nvPr/>
        </p:nvPicPr>
        <p:blipFill>
          <a:blip r:embed="rId4"/>
          <a:stretch>
            <a:fillRect/>
          </a:stretch>
        </p:blipFill>
        <p:spPr>
          <a:xfrm>
            <a:off x="5063412" y="1144409"/>
            <a:ext cx="4080587" cy="3060440"/>
          </a:xfrm>
          <a:prstGeom prst="rect">
            <a:avLst/>
          </a:prstGeom>
        </p:spPr>
      </p:pic>
    </p:spTree>
    <p:extLst>
      <p:ext uri="{BB962C8B-B14F-4D97-AF65-F5344CB8AC3E}">
        <p14:creationId xmlns:p14="http://schemas.microsoft.com/office/powerpoint/2010/main" val="227635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8036F3-EAF6-711B-F0D3-56D1E244050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18CD50A-8387-F6EF-4326-F00FD9D2C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DD7705C7-88F5-8D2F-675C-7CA457948B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36772026-7217-CA38-F07C-9DEF91DB5CDB}"/>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5243DB57-56A9-EC16-15E8-50A7B87D3D31}"/>
              </a:ext>
            </a:extLst>
          </p:cNvPr>
          <p:cNvSpPr txBox="1">
            <a:spLocks/>
          </p:cNvSpPr>
          <p:nvPr/>
        </p:nvSpPr>
        <p:spPr>
          <a:xfrm>
            <a:off x="-2" y="1"/>
            <a:ext cx="4164747"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a:solidFill>
                  <a:srgbClr val="F9DE11"/>
                </a:solidFill>
                <a:latin typeface="Ailerons" pitchFamily="2" charset="0"/>
              </a:rPr>
              <a:t>ERSTEIN</a:t>
            </a:r>
          </a:p>
        </p:txBody>
      </p:sp>
      <p:sp>
        <p:nvSpPr>
          <p:cNvPr id="7" name="Rectangle 6">
            <a:extLst>
              <a:ext uri="{FF2B5EF4-FFF2-40B4-BE49-F238E27FC236}">
                <a16:creationId xmlns:a16="http://schemas.microsoft.com/office/drawing/2014/main" id="{6F30F5A3-7B65-9B7F-E89F-5A5394E1518C}"/>
              </a:ext>
            </a:extLst>
          </p:cNvPr>
          <p:cNvSpPr/>
          <p:nvPr/>
        </p:nvSpPr>
        <p:spPr>
          <a:xfrm rot="5400000">
            <a:off x="5514096" y="-3197279"/>
            <a:ext cx="299449" cy="6960358"/>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B8F2DB0A-8E48-DCE9-948B-25042D3805A9}"/>
              </a:ext>
            </a:extLst>
          </p:cNvPr>
          <p:cNvSpPr txBox="1"/>
          <p:nvPr/>
        </p:nvSpPr>
        <p:spPr>
          <a:xfrm>
            <a:off x="2183641" y="159787"/>
            <a:ext cx="6960359" cy="246221"/>
          </a:xfrm>
          <a:prstGeom prst="rect">
            <a:avLst/>
          </a:prstGeom>
          <a:noFill/>
        </p:spPr>
        <p:txBody>
          <a:bodyPr wrap="square" rtlCol="0">
            <a:spAutoFit/>
          </a:bodyPr>
          <a:lstStyle/>
          <a:p>
            <a:r>
              <a:rPr lang="fr-FR" sz="1000" b="1" spc="300">
                <a:solidFill>
                  <a:srgbClr val="4C4C4E"/>
                </a:solidFill>
              </a:rPr>
              <a:t>UN ESPACE DE PAROLE AU SEIN DU COLLEGE</a:t>
            </a:r>
            <a:endParaRPr lang="fr-FR" sz="1000" spc="300">
              <a:solidFill>
                <a:srgbClr val="4C4C4E"/>
              </a:solidFill>
            </a:endParaRPr>
          </a:p>
        </p:txBody>
      </p:sp>
      <p:sp>
        <p:nvSpPr>
          <p:cNvPr id="3" name="ZoneTexte 2">
            <a:extLst>
              <a:ext uri="{FF2B5EF4-FFF2-40B4-BE49-F238E27FC236}">
                <a16:creationId xmlns:a16="http://schemas.microsoft.com/office/drawing/2014/main" id="{B103E101-96EC-42ED-8CE0-D326A584F565}"/>
              </a:ext>
            </a:extLst>
          </p:cNvPr>
          <p:cNvSpPr txBox="1"/>
          <p:nvPr/>
        </p:nvSpPr>
        <p:spPr>
          <a:xfrm>
            <a:off x="884420" y="1140589"/>
            <a:ext cx="3588053" cy="3416320"/>
          </a:xfrm>
          <a:prstGeom prst="rect">
            <a:avLst/>
          </a:prstGeom>
          <a:noFill/>
        </p:spPr>
        <p:txBody>
          <a:bodyPr wrap="square" rtlCol="0">
            <a:spAutoFit/>
          </a:bodyPr>
          <a:lstStyle/>
          <a:p>
            <a:pPr algn="just"/>
            <a:r>
              <a:rPr lang="fr-FR" sz="900" b="1" dirty="0">
                <a:solidFill>
                  <a:srgbClr val="4C4C4E"/>
                </a:solidFill>
              </a:rPr>
              <a:t>Un espace d’écoute et de parole nommé « Chill et confidences en toute confiance » a été proposé en 2025 aux collégiens de l’établissement Romain ROLAND. Mais sa mise en route ne se fera qu’en mars 2026 (l’éducatrice de la JEEP n’ayant débuté son travail sur le territoire que fin septembre 2025).</a:t>
            </a:r>
          </a:p>
          <a:p>
            <a:pPr algn="just"/>
            <a:endParaRPr lang="fr-FR" sz="900" dirty="0">
              <a:solidFill>
                <a:srgbClr val="4C4C4E"/>
              </a:solidFill>
            </a:endParaRPr>
          </a:p>
          <a:p>
            <a:pPr algn="just"/>
            <a:r>
              <a:rPr lang="fr-FR" sz="900" dirty="0">
                <a:solidFill>
                  <a:srgbClr val="4C4C4E"/>
                </a:solidFill>
              </a:rPr>
              <a:t>« Chill et confidences en toute confiance », n’est pas destiné à traiter de front les questions scolaires. Il s’agit davantage d’un lieu où le jeune peut échanger librement sans crainte de jugement, en laissant court à ses émotions. L’objectif étant de proposer à tous les élèves un environnement sécurisé en marge du milieu strictement scolaire, où ils se sentent valorisés, acceptés, quelque soit son parcours éducatif.</a:t>
            </a:r>
          </a:p>
          <a:p>
            <a:pPr algn="just"/>
            <a:endParaRPr lang="fr-FR" sz="900" dirty="0">
              <a:solidFill>
                <a:srgbClr val="4C4C4E"/>
              </a:solidFill>
            </a:endParaRPr>
          </a:p>
          <a:p>
            <a:pPr algn="just"/>
            <a:r>
              <a:rPr lang="fr-FR" sz="900" dirty="0">
                <a:solidFill>
                  <a:srgbClr val="4C4C4E"/>
                </a:solidFill>
              </a:rPr>
              <a:t>Ces temps d’échanges peuvent aider à identifier les problèmes scolaires, personnels, sociaux et à orienter vers des solutions adaptées en cas de nécessité. </a:t>
            </a:r>
          </a:p>
          <a:p>
            <a:pPr algn="just"/>
            <a:r>
              <a:rPr lang="fr-FR" sz="900" dirty="0">
                <a:solidFill>
                  <a:srgbClr val="4C4C4E"/>
                </a:solidFill>
              </a:rPr>
              <a:t>Selon les problématiques repérées, le travail en réseau de « proximité » avec le CPE, l’infirmière, l’assistante sociale, la direction, les professeurs, sont des soutiens indispensables permettant une approche pluridisciplinaire, et, assurant une cohérence dans l’évolution de la situation du jeune. </a:t>
            </a:r>
          </a:p>
          <a:p>
            <a:pPr algn="just"/>
            <a:endParaRPr lang="fr-FR" sz="900" dirty="0">
              <a:solidFill>
                <a:srgbClr val="4C4C4E"/>
              </a:solidFill>
            </a:endParaRPr>
          </a:p>
          <a:p>
            <a:pPr algn="just"/>
            <a:r>
              <a:rPr lang="fr-FR" sz="900" dirty="0">
                <a:solidFill>
                  <a:srgbClr val="4C4C4E"/>
                </a:solidFill>
              </a:rPr>
              <a:t>De la nécessité de prendre le temps de comprendre l’environnement social du jeune, au-delà de ses capacités scolaires. </a:t>
            </a:r>
          </a:p>
        </p:txBody>
      </p:sp>
      <p:pic>
        <p:nvPicPr>
          <p:cNvPr id="9" name="Image 8">
            <a:extLst>
              <a:ext uri="{FF2B5EF4-FFF2-40B4-BE49-F238E27FC236}">
                <a16:creationId xmlns:a16="http://schemas.microsoft.com/office/drawing/2014/main" id="{03DA86DF-6A1E-9DB8-DF6C-FC57D21F0FCE}"/>
              </a:ext>
            </a:extLst>
          </p:cNvPr>
          <p:cNvPicPr>
            <a:picLocks noChangeAspect="1"/>
          </p:cNvPicPr>
          <p:nvPr/>
        </p:nvPicPr>
        <p:blipFill>
          <a:blip r:embed="rId4"/>
          <a:stretch>
            <a:fillRect/>
          </a:stretch>
        </p:blipFill>
        <p:spPr>
          <a:xfrm>
            <a:off x="5055785" y="952430"/>
            <a:ext cx="3889162" cy="3327480"/>
          </a:xfrm>
          <a:prstGeom prst="rect">
            <a:avLst/>
          </a:prstGeom>
        </p:spPr>
      </p:pic>
    </p:spTree>
    <p:extLst>
      <p:ext uri="{BB962C8B-B14F-4D97-AF65-F5344CB8AC3E}">
        <p14:creationId xmlns:p14="http://schemas.microsoft.com/office/powerpoint/2010/main" val="2120280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C7A09D-21BF-6CF3-F147-767ED22934C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66698B-ABF0-C6FA-8C61-C333956CC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76644553-CF21-9349-A1A5-355F6174B5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75604113-AF25-A265-0EAC-3CE486B8703F}"/>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E29EE0E0-28F6-51A5-58D6-ECD7FD26E302}"/>
              </a:ext>
            </a:extLst>
          </p:cNvPr>
          <p:cNvSpPr txBox="1">
            <a:spLocks/>
          </p:cNvSpPr>
          <p:nvPr/>
        </p:nvSpPr>
        <p:spPr>
          <a:xfrm>
            <a:off x="-2" y="1"/>
            <a:ext cx="2552133"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a:solidFill>
                  <a:srgbClr val="F9DE11"/>
                </a:solidFill>
                <a:latin typeface="Ailerons" pitchFamily="2" charset="0"/>
              </a:rPr>
              <a:t>HAGUENAU</a:t>
            </a:r>
          </a:p>
        </p:txBody>
      </p:sp>
      <p:sp>
        <p:nvSpPr>
          <p:cNvPr id="7" name="Rectangle 6">
            <a:extLst>
              <a:ext uri="{FF2B5EF4-FFF2-40B4-BE49-F238E27FC236}">
                <a16:creationId xmlns:a16="http://schemas.microsoft.com/office/drawing/2014/main" id="{334043A9-5A82-ED8B-B419-B18D54C8C94C}"/>
              </a:ext>
            </a:extLst>
          </p:cNvPr>
          <p:cNvSpPr/>
          <p:nvPr/>
        </p:nvSpPr>
        <p:spPr>
          <a:xfrm rot="5400000">
            <a:off x="5698341" y="-3013035"/>
            <a:ext cx="299449" cy="6591869"/>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lvl="1" algn="ctr"/>
            <a:r>
              <a:rPr lang="fr-FR"/>
              <a:t>L</a:t>
            </a:r>
          </a:p>
        </p:txBody>
      </p:sp>
      <p:sp>
        <p:nvSpPr>
          <p:cNvPr id="2" name="ZoneTexte 1">
            <a:extLst>
              <a:ext uri="{FF2B5EF4-FFF2-40B4-BE49-F238E27FC236}">
                <a16:creationId xmlns:a16="http://schemas.microsoft.com/office/drawing/2014/main" id="{EC2EB67B-4C0D-4F0B-B119-2C438A231E74}"/>
              </a:ext>
            </a:extLst>
          </p:cNvPr>
          <p:cNvSpPr txBox="1"/>
          <p:nvPr/>
        </p:nvSpPr>
        <p:spPr>
          <a:xfrm>
            <a:off x="614596" y="1446957"/>
            <a:ext cx="3391347" cy="2169825"/>
          </a:xfrm>
          <a:prstGeom prst="rect">
            <a:avLst/>
          </a:prstGeom>
          <a:noFill/>
        </p:spPr>
        <p:txBody>
          <a:bodyPr wrap="square" rtlCol="0">
            <a:spAutoFit/>
          </a:bodyPr>
          <a:lstStyle/>
          <a:p>
            <a:pPr algn="just"/>
            <a:r>
              <a:rPr lang="fr-FR" sz="900" dirty="0">
                <a:solidFill>
                  <a:srgbClr val="4C4C4E"/>
                </a:solidFill>
              </a:rPr>
              <a:t>Dans le cadre du développement de nouveaux supports éducatifs, l’équipe a impulsé et mis en œuvre une activité « bivouac », conçue comme un espace de déconnexion et de remobilisation personnelle pour les jeunes accompagnés. </a:t>
            </a:r>
          </a:p>
          <a:p>
            <a:pPr algn="just"/>
            <a:r>
              <a:rPr lang="fr-FR" sz="900" dirty="0">
                <a:solidFill>
                  <a:srgbClr val="4C4C4E"/>
                </a:solidFill>
              </a:rPr>
              <a:t>Cette démarche s’est articulée autour de deux axes principaux :</a:t>
            </a:r>
          </a:p>
          <a:p>
            <a:pPr lvl="0" algn="just"/>
            <a:r>
              <a:rPr lang="fr-FR" sz="900" dirty="0">
                <a:solidFill>
                  <a:srgbClr val="4C4C4E"/>
                </a:solidFill>
              </a:rPr>
              <a:t>- </a:t>
            </a:r>
            <a:r>
              <a:rPr lang="fr-FR" sz="900" b="1" dirty="0">
                <a:solidFill>
                  <a:srgbClr val="4C4C4E"/>
                </a:solidFill>
              </a:rPr>
              <a:t>L’accompagnement éducatif en relation duelle </a:t>
            </a:r>
            <a:r>
              <a:rPr lang="fr-FR" sz="900" dirty="0">
                <a:solidFill>
                  <a:srgbClr val="4C4C4E"/>
                </a:solidFill>
              </a:rPr>
              <a:t>: Prioritairement déployée dans une relation de face-à-face, cette modalité a permis d’approfondir « l’alliance éducative » entre jeune et éducateur. L’immersion en pleine nature, loin des sollicitations urbaines et numériques (télévision, smartphone et ses réseaux sociaux), favorise une parole plus libre et une mise en situation d’autonomie concrète (installation du campement, gestion des ressources, orientation). Ces temps de vie partagée ont été essentiels pour travailler la confiance en soi et la capacité de projection des jeunes dans un environnement non familier.</a:t>
            </a:r>
          </a:p>
        </p:txBody>
      </p:sp>
      <p:sp>
        <p:nvSpPr>
          <p:cNvPr id="3" name="ZoneTexte 2">
            <a:extLst>
              <a:ext uri="{FF2B5EF4-FFF2-40B4-BE49-F238E27FC236}">
                <a16:creationId xmlns:a16="http://schemas.microsoft.com/office/drawing/2014/main" id="{6FC92AF4-5661-40B2-90DD-47A63C9000C9}"/>
              </a:ext>
            </a:extLst>
          </p:cNvPr>
          <p:cNvSpPr txBox="1"/>
          <p:nvPr/>
        </p:nvSpPr>
        <p:spPr>
          <a:xfrm>
            <a:off x="2552130" y="159473"/>
            <a:ext cx="6022787" cy="246221"/>
          </a:xfrm>
          <a:prstGeom prst="rect">
            <a:avLst/>
          </a:prstGeom>
          <a:noFill/>
        </p:spPr>
        <p:txBody>
          <a:bodyPr wrap="square" rtlCol="0">
            <a:spAutoFit/>
          </a:bodyPr>
          <a:lstStyle/>
          <a:p>
            <a:r>
              <a:rPr lang="fr-FR" sz="1000" b="1" spc="300">
                <a:solidFill>
                  <a:srgbClr val="4C4C4E"/>
                </a:solidFill>
              </a:rPr>
              <a:t>UNE VALORISATION ET UNE CAPITALISATION DES SAVOIRS FAIRE</a:t>
            </a:r>
          </a:p>
        </p:txBody>
      </p:sp>
      <p:sp>
        <p:nvSpPr>
          <p:cNvPr id="9" name="ZoneTexte 8">
            <a:extLst>
              <a:ext uri="{FF2B5EF4-FFF2-40B4-BE49-F238E27FC236}">
                <a16:creationId xmlns:a16="http://schemas.microsoft.com/office/drawing/2014/main" id="{0F18A4E3-3718-4607-B166-E0579FF1C50E}"/>
              </a:ext>
            </a:extLst>
          </p:cNvPr>
          <p:cNvSpPr txBox="1"/>
          <p:nvPr/>
        </p:nvSpPr>
        <p:spPr>
          <a:xfrm>
            <a:off x="614596" y="779489"/>
            <a:ext cx="6385810" cy="461665"/>
          </a:xfrm>
          <a:prstGeom prst="rect">
            <a:avLst/>
          </a:prstGeom>
          <a:noFill/>
        </p:spPr>
        <p:txBody>
          <a:bodyPr wrap="square" rtlCol="0">
            <a:spAutoFit/>
          </a:bodyPr>
          <a:lstStyle/>
          <a:p>
            <a:r>
              <a:rPr lang="fr-FR" sz="1200" i="1" dirty="0">
                <a:solidFill>
                  <a:srgbClr val="4C4C4E"/>
                </a:solidFill>
              </a:rPr>
              <a:t>Le Bivouac, </a:t>
            </a:r>
            <a:br>
              <a:rPr lang="fr-FR" sz="1200" i="1" dirty="0">
                <a:solidFill>
                  <a:srgbClr val="4C4C4E"/>
                </a:solidFill>
              </a:rPr>
            </a:br>
            <a:r>
              <a:rPr lang="fr-FR" sz="1200" i="1" dirty="0">
                <a:solidFill>
                  <a:srgbClr val="4C4C4E"/>
                </a:solidFill>
              </a:rPr>
              <a:t>un nouveau support éducatif transversal</a:t>
            </a:r>
          </a:p>
        </p:txBody>
      </p:sp>
      <p:pic>
        <p:nvPicPr>
          <p:cNvPr id="10" name="Image 9">
            <a:extLst>
              <a:ext uri="{FF2B5EF4-FFF2-40B4-BE49-F238E27FC236}">
                <a16:creationId xmlns:a16="http://schemas.microsoft.com/office/drawing/2014/main" id="{224F381F-B0FE-114D-AFA1-687464596B9E}"/>
              </a:ext>
            </a:extLst>
          </p:cNvPr>
          <p:cNvPicPr>
            <a:picLocks noChangeAspect="1"/>
          </p:cNvPicPr>
          <p:nvPr/>
        </p:nvPicPr>
        <p:blipFill>
          <a:blip r:embed="rId4"/>
          <a:stretch>
            <a:fillRect/>
          </a:stretch>
        </p:blipFill>
        <p:spPr>
          <a:xfrm>
            <a:off x="4143895" y="690230"/>
            <a:ext cx="5000105" cy="2697480"/>
          </a:xfrm>
          <a:prstGeom prst="rect">
            <a:avLst/>
          </a:prstGeom>
        </p:spPr>
      </p:pic>
      <p:sp>
        <p:nvSpPr>
          <p:cNvPr id="12" name="ZoneTexte 11">
            <a:extLst>
              <a:ext uri="{FF2B5EF4-FFF2-40B4-BE49-F238E27FC236}">
                <a16:creationId xmlns:a16="http://schemas.microsoft.com/office/drawing/2014/main" id="{AD339E2D-2EA8-1287-AB53-1288AB8C3C55}"/>
              </a:ext>
            </a:extLst>
          </p:cNvPr>
          <p:cNvSpPr txBox="1"/>
          <p:nvPr/>
        </p:nvSpPr>
        <p:spPr>
          <a:xfrm>
            <a:off x="614596" y="3593513"/>
            <a:ext cx="6385810" cy="1477328"/>
          </a:xfrm>
          <a:prstGeom prst="rect">
            <a:avLst/>
          </a:prstGeom>
          <a:noFill/>
        </p:spPr>
        <p:txBody>
          <a:bodyPr wrap="square">
            <a:spAutoFit/>
          </a:bodyPr>
          <a:lstStyle/>
          <a:p>
            <a:pPr algn="just"/>
            <a:r>
              <a:rPr lang="fr-FR" sz="900" dirty="0">
                <a:solidFill>
                  <a:srgbClr val="4C4C4E"/>
                </a:solidFill>
              </a:rPr>
              <a:t> Un éducateur de l’équipe de Haguenau a proposé une session de bivouac en partenariat avec un collègue d'une autre équipe (Quartier des Ecrivains) de l’association J.E.E.P.. Cette expérimentation transversale a permis de décloisonner nos pratiques de territoire et d’offrir aux jeunes un cadre de socialisation élargi. Le regard croisé de deux éducateurs issus d’équipes différentes a non seulement sécurisé l’activité sur le plan logistique, mais a aussi offert une dynamique de groupe riche, favorisant l'apprentissage de la vie collective et le respect des règles communes en milieu naturel. </a:t>
            </a:r>
          </a:p>
          <a:p>
            <a:pPr algn="just"/>
            <a:br>
              <a:rPr lang="fr-FR" sz="900" dirty="0">
                <a:solidFill>
                  <a:srgbClr val="4C4C4E"/>
                </a:solidFill>
              </a:rPr>
            </a:br>
            <a:r>
              <a:rPr lang="fr-FR" sz="900" b="1" dirty="0">
                <a:solidFill>
                  <a:srgbClr val="4C4C4E"/>
                </a:solidFill>
              </a:rPr>
              <a:t>Cette activité, au-delà de sa dimension ludique, s'affirme aujourd'hui comme un levier pertinent pour évaluer les capacités d'adaptation des jeunes et renforcer la qualité du lien éducatif dans un contexte de « faire avec » et de « pair-</a:t>
            </a:r>
            <a:r>
              <a:rPr lang="fr-FR" sz="900" b="1" dirty="0" err="1">
                <a:solidFill>
                  <a:srgbClr val="4C4C4E"/>
                </a:solidFill>
              </a:rPr>
              <a:t>aidance</a:t>
            </a:r>
            <a:r>
              <a:rPr lang="fr-FR" sz="900" b="1" dirty="0">
                <a:solidFill>
                  <a:srgbClr val="4C4C4E"/>
                </a:solidFill>
              </a:rPr>
              <a:t> ». </a:t>
            </a:r>
          </a:p>
          <a:p>
            <a:pPr lvl="0" algn="just"/>
            <a:endParaRPr lang="fr-FR" sz="900" dirty="0">
              <a:solidFill>
                <a:srgbClr val="4C4C4E"/>
              </a:solidFill>
            </a:endParaRPr>
          </a:p>
          <a:p>
            <a:pPr algn="just"/>
            <a:r>
              <a:rPr lang="fr-FR" sz="900" dirty="0">
                <a:solidFill>
                  <a:srgbClr val="4C4C4E"/>
                </a:solidFill>
              </a:rPr>
              <a:t> </a:t>
            </a:r>
          </a:p>
        </p:txBody>
      </p:sp>
    </p:spTree>
    <p:extLst>
      <p:ext uri="{BB962C8B-B14F-4D97-AF65-F5344CB8AC3E}">
        <p14:creationId xmlns:p14="http://schemas.microsoft.com/office/powerpoint/2010/main" val="1516057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E800A-79CD-0D7C-CB2D-3274B71BE43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36A0D24-FC1F-543F-014F-51D54DBB571B}"/>
              </a:ext>
            </a:extLst>
          </p:cNvPr>
          <p:cNvSpPr/>
          <p:nvPr/>
        </p:nvSpPr>
        <p:spPr>
          <a:xfrm>
            <a:off x="0" y="0"/>
            <a:ext cx="9144000" cy="2715904"/>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03F9AE3C-EEDC-4D9B-C59E-7BE2DD612749}"/>
              </a:ext>
            </a:extLst>
          </p:cNvPr>
          <p:cNvSpPr txBox="1">
            <a:spLocks/>
          </p:cNvSpPr>
          <p:nvPr/>
        </p:nvSpPr>
        <p:spPr>
          <a:xfrm>
            <a:off x="0" y="2261689"/>
            <a:ext cx="9144000" cy="922077"/>
          </a:xfrm>
          <a:prstGeom prst="rect">
            <a:avLst/>
          </a:prstGeom>
        </p:spPr>
        <p:txBody>
          <a:bodyPr vert="horz"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fr-FR" sz="3200" b="1" spc="600" dirty="0">
                <a:solidFill>
                  <a:schemeClr val="bg1"/>
                </a:solidFill>
                <a:latin typeface="Ailerons" pitchFamily="2" charset="0"/>
              </a:rPr>
              <a:t>CHANTIERS ÉDUCATIFS 2025</a:t>
            </a:r>
          </a:p>
        </p:txBody>
      </p:sp>
      <p:sp>
        <p:nvSpPr>
          <p:cNvPr id="11" name="ZoneTexte 10">
            <a:extLst>
              <a:ext uri="{FF2B5EF4-FFF2-40B4-BE49-F238E27FC236}">
                <a16:creationId xmlns:a16="http://schemas.microsoft.com/office/drawing/2014/main" id="{E83FE4A7-FAC6-BD19-9CDF-04CA283AD0B6}"/>
              </a:ext>
            </a:extLst>
          </p:cNvPr>
          <p:cNvSpPr txBox="1"/>
          <p:nvPr/>
        </p:nvSpPr>
        <p:spPr>
          <a:xfrm>
            <a:off x="2397188" y="3586375"/>
            <a:ext cx="3751129" cy="400110"/>
          </a:xfrm>
          <a:prstGeom prst="rect">
            <a:avLst/>
          </a:prstGeom>
          <a:noFill/>
        </p:spPr>
        <p:txBody>
          <a:bodyPr wrap="square" rtlCol="0">
            <a:spAutoFit/>
          </a:bodyPr>
          <a:lstStyle/>
          <a:p>
            <a:r>
              <a:rPr lang="fr-FR" sz="1000" b="1" spc="300">
                <a:solidFill>
                  <a:srgbClr val="4C4C4E"/>
                </a:solidFill>
              </a:rPr>
              <a:t>DESCRIPTIF &amp; MISSIONS</a:t>
            </a:r>
          </a:p>
          <a:p>
            <a:r>
              <a:rPr lang="fr-FR" sz="1000" b="1" spc="300">
                <a:solidFill>
                  <a:srgbClr val="4C4C4E"/>
                </a:solidFill>
              </a:rPr>
              <a:t>EN QUELQUES CHIFFRES</a:t>
            </a:r>
          </a:p>
        </p:txBody>
      </p:sp>
    </p:spTree>
    <p:extLst>
      <p:ext uri="{BB962C8B-B14F-4D97-AF65-F5344CB8AC3E}">
        <p14:creationId xmlns:p14="http://schemas.microsoft.com/office/powerpoint/2010/main" val="3363033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D1D22E-5996-E45B-92B2-659F701A4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sp>
        <p:nvSpPr>
          <p:cNvPr id="3" name="Espace réservé du contenu 2">
            <a:extLst>
              <a:ext uri="{FF2B5EF4-FFF2-40B4-BE49-F238E27FC236}">
                <a16:creationId xmlns:a16="http://schemas.microsoft.com/office/drawing/2014/main" id="{C80EE470-E4E5-D2C3-1686-A75FFD029600}"/>
              </a:ext>
            </a:extLst>
          </p:cNvPr>
          <p:cNvSpPr>
            <a:spLocks noGrp="1"/>
          </p:cNvSpPr>
          <p:nvPr>
            <p:ph idx="1"/>
          </p:nvPr>
        </p:nvSpPr>
        <p:spPr>
          <a:xfrm>
            <a:off x="3723117" y="1694637"/>
            <a:ext cx="5045570" cy="2342409"/>
          </a:xfrm>
        </p:spPr>
        <p:txBody>
          <a:bodyPr anchor="t">
            <a:normAutofit fontScale="92500" lnSpcReduction="20000"/>
          </a:bodyPr>
          <a:lstStyle/>
          <a:p>
            <a:pPr>
              <a:lnSpc>
                <a:spcPct val="150000"/>
              </a:lnSpc>
            </a:pPr>
            <a:r>
              <a:rPr lang="fr-FR" sz="1200" spc="300" dirty="0">
                <a:solidFill>
                  <a:srgbClr val="4C4C4E"/>
                </a:solidFill>
              </a:rPr>
              <a:t>INTRODUCTION</a:t>
            </a:r>
          </a:p>
          <a:p>
            <a:pPr>
              <a:lnSpc>
                <a:spcPct val="150000"/>
              </a:lnSpc>
            </a:pPr>
            <a:r>
              <a:rPr lang="fr-FR" sz="1200" spc="300" dirty="0">
                <a:solidFill>
                  <a:srgbClr val="4C4C4E"/>
                </a:solidFill>
              </a:rPr>
              <a:t>AVANT PROPOS</a:t>
            </a:r>
          </a:p>
          <a:p>
            <a:pPr>
              <a:lnSpc>
                <a:spcPct val="150000"/>
              </a:lnSpc>
            </a:pPr>
            <a:r>
              <a:rPr lang="fr-FR" sz="1200" spc="300" dirty="0">
                <a:solidFill>
                  <a:srgbClr val="4C4C4E"/>
                </a:solidFill>
              </a:rPr>
              <a:t>CONTEXTE ET MISSION DE LA JEEP</a:t>
            </a:r>
          </a:p>
          <a:p>
            <a:pPr>
              <a:lnSpc>
                <a:spcPct val="150000"/>
              </a:lnSpc>
            </a:pPr>
            <a:r>
              <a:rPr lang="fr-FR" sz="1200" spc="300" dirty="0">
                <a:solidFill>
                  <a:srgbClr val="4C4C4E"/>
                </a:solidFill>
              </a:rPr>
              <a:t>QUELQUES CHIFFRES</a:t>
            </a:r>
          </a:p>
          <a:p>
            <a:pPr>
              <a:lnSpc>
                <a:spcPct val="150000"/>
              </a:lnSpc>
            </a:pPr>
            <a:r>
              <a:rPr lang="fr-FR" sz="1200" spc="300" dirty="0">
                <a:solidFill>
                  <a:srgbClr val="4C4C4E"/>
                </a:solidFill>
              </a:rPr>
              <a:t>MODES D'ACTION &amp; OUTILS</a:t>
            </a:r>
          </a:p>
          <a:p>
            <a:pPr>
              <a:lnSpc>
                <a:spcPct val="150000"/>
              </a:lnSpc>
            </a:pPr>
            <a:r>
              <a:rPr lang="fr-FR" sz="1200" spc="300" dirty="0">
                <a:solidFill>
                  <a:srgbClr val="4C4C4E"/>
                </a:solidFill>
              </a:rPr>
              <a:t>INTERVENTIONS SPÉCIFIQUES PAR QUARTIER </a:t>
            </a:r>
          </a:p>
          <a:p>
            <a:pPr>
              <a:lnSpc>
                <a:spcPct val="150000"/>
              </a:lnSpc>
            </a:pPr>
            <a:r>
              <a:rPr lang="fr-FR" sz="1200" spc="300" dirty="0">
                <a:solidFill>
                  <a:srgbClr val="4C4C4E"/>
                </a:solidFill>
              </a:rPr>
              <a:t>CHANTIERS ÉDUCATIFS 2025</a:t>
            </a:r>
          </a:p>
          <a:p>
            <a:pPr>
              <a:lnSpc>
                <a:spcPct val="150000"/>
              </a:lnSpc>
            </a:pPr>
            <a:r>
              <a:rPr lang="fr-FR" sz="1200" spc="300" dirty="0">
                <a:solidFill>
                  <a:srgbClr val="4C4C4E"/>
                </a:solidFill>
              </a:rPr>
              <a:t>ATELIER PASSERELLE MEINAU</a:t>
            </a:r>
          </a:p>
          <a:p>
            <a:pPr>
              <a:lnSpc>
                <a:spcPct val="150000"/>
              </a:lnSpc>
            </a:pPr>
            <a:r>
              <a:rPr lang="fr-FR" sz="1200" spc="300" dirty="0">
                <a:solidFill>
                  <a:srgbClr val="4C4C4E"/>
                </a:solidFill>
              </a:rPr>
              <a:t>CONCLUSION</a:t>
            </a:r>
          </a:p>
        </p:txBody>
      </p:sp>
      <p:sp>
        <p:nvSpPr>
          <p:cNvPr id="4" name="Rectangle 3">
            <a:extLst>
              <a:ext uri="{FF2B5EF4-FFF2-40B4-BE49-F238E27FC236}">
                <a16:creationId xmlns:a16="http://schemas.microsoft.com/office/drawing/2014/main" id="{2A6DCC68-BED3-8351-A52F-640D3943880C}"/>
              </a:ext>
            </a:extLst>
          </p:cNvPr>
          <p:cNvSpPr/>
          <p:nvPr/>
        </p:nvSpPr>
        <p:spPr>
          <a:xfrm>
            <a:off x="0" y="396320"/>
            <a:ext cx="3117362" cy="4747180"/>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0026F7E5-DE8E-CC61-1C18-A522ED3FAEC3}"/>
              </a:ext>
            </a:extLst>
          </p:cNvPr>
          <p:cNvSpPr>
            <a:spLocks noGrp="1"/>
          </p:cNvSpPr>
          <p:nvPr>
            <p:ph type="title"/>
          </p:nvPr>
        </p:nvSpPr>
        <p:spPr>
          <a:xfrm>
            <a:off x="0" y="0"/>
            <a:ext cx="3117362" cy="755405"/>
          </a:xfrm>
        </p:spPr>
        <p:txBody>
          <a:bodyPr vert="horz" anchor="t">
            <a:normAutofit/>
          </a:bodyPr>
          <a:lstStyle/>
          <a:p>
            <a:r>
              <a:rPr lang="fr-FR" sz="2800" b="1" spc="600" dirty="0">
                <a:solidFill>
                  <a:srgbClr val="F9DE11"/>
                </a:solidFill>
                <a:latin typeface="Ailerons" pitchFamily="2" charset="0"/>
              </a:rPr>
              <a:t>SOMMAIRE</a:t>
            </a:r>
          </a:p>
        </p:txBody>
      </p:sp>
    </p:spTree>
    <p:extLst>
      <p:ext uri="{BB962C8B-B14F-4D97-AF65-F5344CB8AC3E}">
        <p14:creationId xmlns:p14="http://schemas.microsoft.com/office/powerpoint/2010/main" val="2921690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4E6874-D000-53C8-4FE8-4B71512CC72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04BADE-B5B1-5172-383F-F9222053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239AD8E4-65A2-95BD-9FF6-C0EFA7B9B3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9E7AA0AF-1B4E-9460-992D-D80FA051B776}"/>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84AE2222-32B7-6092-7A6F-84B95A426E9C}"/>
              </a:ext>
            </a:extLst>
          </p:cNvPr>
          <p:cNvSpPr txBox="1">
            <a:spLocks/>
          </p:cNvSpPr>
          <p:nvPr/>
        </p:nvSpPr>
        <p:spPr>
          <a:xfrm>
            <a:off x="-2" y="1"/>
            <a:ext cx="6960360"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dirty="0">
                <a:solidFill>
                  <a:srgbClr val="F9DE11"/>
                </a:solidFill>
                <a:latin typeface="Ailerons" pitchFamily="2" charset="0"/>
              </a:rPr>
              <a:t>CHANTIERS EDUCATIFS</a:t>
            </a:r>
          </a:p>
        </p:txBody>
      </p:sp>
      <p:sp>
        <p:nvSpPr>
          <p:cNvPr id="12" name="ZoneTexte 11">
            <a:extLst>
              <a:ext uri="{FF2B5EF4-FFF2-40B4-BE49-F238E27FC236}">
                <a16:creationId xmlns:a16="http://schemas.microsoft.com/office/drawing/2014/main" id="{25589856-09D7-9AA9-AEEC-640520835BC7}"/>
              </a:ext>
            </a:extLst>
          </p:cNvPr>
          <p:cNvSpPr txBox="1"/>
          <p:nvPr/>
        </p:nvSpPr>
        <p:spPr>
          <a:xfrm>
            <a:off x="569083" y="706780"/>
            <a:ext cx="3107052" cy="4108817"/>
          </a:xfrm>
          <a:prstGeom prst="rect">
            <a:avLst/>
          </a:prstGeom>
          <a:noFill/>
        </p:spPr>
        <p:txBody>
          <a:bodyPr wrap="square" numCol="1" rtlCol="0">
            <a:spAutoFit/>
          </a:bodyPr>
          <a:lstStyle/>
          <a:p>
            <a:pPr algn="just"/>
            <a:r>
              <a:rPr lang="fr-FR" sz="900" b="1" dirty="0">
                <a:solidFill>
                  <a:srgbClr val="4C4C4E"/>
                </a:solidFill>
              </a:rPr>
              <a:t>Les chantiers éducatifs s’adressent à des jeunes de 16 à 25 ans (filles et garçons) issus des territoires d’intervention des équipes éducatives de l’association JEEP (Quartiers Prioritaires de la politique de la Ville de l’Eurométropole de Strasbourg, villes de Haguenau et de Erstein, communauté de communes de Erstein). </a:t>
            </a:r>
          </a:p>
          <a:p>
            <a:pPr algn="just"/>
            <a:endParaRPr lang="fr-FR" sz="900" dirty="0">
              <a:solidFill>
                <a:srgbClr val="4C4C4E"/>
              </a:solidFill>
            </a:endParaRPr>
          </a:p>
          <a:p>
            <a:pPr algn="just"/>
            <a:r>
              <a:rPr lang="fr-FR" sz="900" dirty="0">
                <a:solidFill>
                  <a:srgbClr val="4C4C4E"/>
                </a:solidFill>
              </a:rPr>
              <a:t>Il s’agit d’une adaptation progressive, au rythme du jeune, au monde du travail par un encadrement, au cours de chantiers (16h à 20 heures par semaine, 4h par jour) qui demandent peu de technicité (peinture, espaces verts, manutention, déménagement). Les jeunes à qui s’adressent les chantiers éducatifs sont particulièrement éloignés du monde du travail et sont accompagnés par les éducateurs des territoires en accompagnement individuel. Sur les chantiers, ils sont accompagnés à la fois par un éducateur technique spécifique aux chantiers éducatifs et par un éducateur du territoire d’origine. </a:t>
            </a:r>
          </a:p>
          <a:p>
            <a:pPr algn="just"/>
            <a:endParaRPr lang="fr-FR" sz="900" dirty="0">
              <a:solidFill>
                <a:srgbClr val="4C4C4E"/>
              </a:solidFill>
            </a:endParaRPr>
          </a:p>
          <a:p>
            <a:pPr algn="just"/>
            <a:r>
              <a:rPr lang="fr-FR" sz="900" dirty="0">
                <a:solidFill>
                  <a:srgbClr val="4C4C4E"/>
                </a:solidFill>
              </a:rPr>
              <a:t>Les chantiers éducatifs s’adressent également aux établissements et services sociaux et médico-sociaux (ESSMS) et certaines structures ont travaillé avec la JEEP dans le cadre de « l’offre de service »: Protection Judiciaire de la Jeunesse, Foyer d’Action Educative Clair Foyer, Entraide- Le Relais, Foyer de l’Adolescent, Ville de Bischwiller, Louise de Marillac, Emergence, SPIP et EPIDE.</a:t>
            </a:r>
          </a:p>
          <a:p>
            <a:pPr algn="just"/>
            <a:endParaRPr lang="fr-FR" sz="900" dirty="0">
              <a:solidFill>
                <a:srgbClr val="4C4C4E"/>
              </a:solidFill>
            </a:endParaRPr>
          </a:p>
          <a:p>
            <a:pPr algn="just"/>
            <a:r>
              <a:rPr lang="fr-FR" sz="900" dirty="0">
                <a:solidFill>
                  <a:srgbClr val="4C4C4E"/>
                </a:solidFill>
              </a:rPr>
              <a:t>La JEEP travaille avec des associations intermédiaires afin d’établir les contrats de travail des jeunes. </a:t>
            </a:r>
          </a:p>
        </p:txBody>
      </p:sp>
      <p:sp>
        <p:nvSpPr>
          <p:cNvPr id="7" name="Rectangle 6">
            <a:extLst>
              <a:ext uri="{FF2B5EF4-FFF2-40B4-BE49-F238E27FC236}">
                <a16:creationId xmlns:a16="http://schemas.microsoft.com/office/drawing/2014/main" id="{425DA5F4-BBC2-6EBD-666B-810D2EA404C4}"/>
              </a:ext>
            </a:extLst>
          </p:cNvPr>
          <p:cNvSpPr/>
          <p:nvPr/>
        </p:nvSpPr>
        <p:spPr>
          <a:xfrm rot="5400000">
            <a:off x="7271243" y="-1440128"/>
            <a:ext cx="299449" cy="3446057"/>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4C1B1594-6C15-EDFE-8421-B954178921FD}"/>
              </a:ext>
            </a:extLst>
          </p:cNvPr>
          <p:cNvSpPr txBox="1"/>
          <p:nvPr/>
        </p:nvSpPr>
        <p:spPr>
          <a:xfrm>
            <a:off x="5697939" y="159787"/>
            <a:ext cx="3446060" cy="246221"/>
          </a:xfrm>
          <a:prstGeom prst="rect">
            <a:avLst/>
          </a:prstGeom>
          <a:noFill/>
        </p:spPr>
        <p:txBody>
          <a:bodyPr wrap="square" rtlCol="0">
            <a:spAutoFit/>
          </a:bodyPr>
          <a:lstStyle/>
          <a:p>
            <a:r>
              <a:rPr lang="fr-FR" sz="1000" b="1" spc="300">
                <a:solidFill>
                  <a:srgbClr val="4C4C4E"/>
                </a:solidFill>
              </a:rPr>
              <a:t>OBJECTIFS &amp; MISSIONS</a:t>
            </a:r>
            <a:endParaRPr lang="fr-FR" sz="1000" spc="300">
              <a:solidFill>
                <a:srgbClr val="4C4C4E"/>
              </a:solidFill>
            </a:endParaRPr>
          </a:p>
        </p:txBody>
      </p:sp>
      <p:pic>
        <p:nvPicPr>
          <p:cNvPr id="2" name="Image 1">
            <a:extLst>
              <a:ext uri="{FF2B5EF4-FFF2-40B4-BE49-F238E27FC236}">
                <a16:creationId xmlns:a16="http://schemas.microsoft.com/office/drawing/2014/main" id="{F3D4FC18-9F0E-815E-B0BC-63F6AE3F629F}"/>
              </a:ext>
            </a:extLst>
          </p:cNvPr>
          <p:cNvPicPr>
            <a:picLocks noChangeAspect="1"/>
          </p:cNvPicPr>
          <p:nvPr/>
        </p:nvPicPr>
        <p:blipFill>
          <a:blip r:embed="rId4"/>
          <a:stretch>
            <a:fillRect/>
          </a:stretch>
        </p:blipFill>
        <p:spPr>
          <a:xfrm>
            <a:off x="4204996" y="706780"/>
            <a:ext cx="4939000" cy="3704250"/>
          </a:xfrm>
          <a:prstGeom prst="rect">
            <a:avLst/>
          </a:prstGeom>
        </p:spPr>
      </p:pic>
    </p:spTree>
    <p:extLst>
      <p:ext uri="{BB962C8B-B14F-4D97-AF65-F5344CB8AC3E}">
        <p14:creationId xmlns:p14="http://schemas.microsoft.com/office/powerpoint/2010/main" val="2097096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39FDF8-D8CF-D28E-CF2A-23B31AD83FB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E3898F-B0EB-81DE-564B-2D1ECC6D8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AC3B6753-FF5F-2AF3-DF04-E80C73BBDF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583A91CD-70BF-4CEC-D90B-5396F3A39DED}"/>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DF7A21D0-252F-8E4B-B731-D18E60467C36}"/>
              </a:ext>
            </a:extLst>
          </p:cNvPr>
          <p:cNvSpPr txBox="1">
            <a:spLocks/>
          </p:cNvSpPr>
          <p:nvPr/>
        </p:nvSpPr>
        <p:spPr>
          <a:xfrm>
            <a:off x="-2" y="1"/>
            <a:ext cx="6960360"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dirty="0">
                <a:solidFill>
                  <a:srgbClr val="F9DE11"/>
                </a:solidFill>
                <a:latin typeface="Ailerons" pitchFamily="2" charset="0"/>
              </a:rPr>
              <a:t>CHANTIERS EDUCATIFS </a:t>
            </a:r>
          </a:p>
        </p:txBody>
      </p:sp>
      <p:sp>
        <p:nvSpPr>
          <p:cNvPr id="7" name="Rectangle 6">
            <a:extLst>
              <a:ext uri="{FF2B5EF4-FFF2-40B4-BE49-F238E27FC236}">
                <a16:creationId xmlns:a16="http://schemas.microsoft.com/office/drawing/2014/main" id="{2EAE1C90-4C9C-42B9-F5D7-DE867FD2AD08}"/>
              </a:ext>
            </a:extLst>
          </p:cNvPr>
          <p:cNvSpPr/>
          <p:nvPr/>
        </p:nvSpPr>
        <p:spPr>
          <a:xfrm rot="5400000">
            <a:off x="7271243" y="-1440128"/>
            <a:ext cx="299449" cy="3446057"/>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723288FA-CAD5-FE7D-2A19-04759CA21D42}"/>
              </a:ext>
            </a:extLst>
          </p:cNvPr>
          <p:cNvSpPr txBox="1"/>
          <p:nvPr/>
        </p:nvSpPr>
        <p:spPr>
          <a:xfrm>
            <a:off x="5697939" y="159787"/>
            <a:ext cx="3446060" cy="246221"/>
          </a:xfrm>
          <a:prstGeom prst="rect">
            <a:avLst/>
          </a:prstGeom>
          <a:noFill/>
        </p:spPr>
        <p:txBody>
          <a:bodyPr wrap="square" rtlCol="0">
            <a:spAutoFit/>
          </a:bodyPr>
          <a:lstStyle/>
          <a:p>
            <a:r>
              <a:rPr lang="fr-FR" sz="1000" b="1" spc="300">
                <a:solidFill>
                  <a:srgbClr val="4C4C4E"/>
                </a:solidFill>
              </a:rPr>
              <a:t>EN QUELQUES CHIFFRES</a:t>
            </a:r>
            <a:endParaRPr lang="fr-FR" sz="1000" spc="300">
              <a:solidFill>
                <a:srgbClr val="4C4C4E"/>
              </a:solidFill>
            </a:endParaRPr>
          </a:p>
        </p:txBody>
      </p:sp>
      <p:sp>
        <p:nvSpPr>
          <p:cNvPr id="3" name="ZoneTexte 2">
            <a:extLst>
              <a:ext uri="{FF2B5EF4-FFF2-40B4-BE49-F238E27FC236}">
                <a16:creationId xmlns:a16="http://schemas.microsoft.com/office/drawing/2014/main" id="{B9D25544-9229-B622-34DF-6F2FEC468DE6}"/>
              </a:ext>
            </a:extLst>
          </p:cNvPr>
          <p:cNvSpPr txBox="1"/>
          <p:nvPr/>
        </p:nvSpPr>
        <p:spPr>
          <a:xfrm>
            <a:off x="778757" y="1067405"/>
            <a:ext cx="4036049" cy="3026470"/>
          </a:xfrm>
          <a:prstGeom prst="rect">
            <a:avLst/>
          </a:prstGeom>
          <a:noFill/>
        </p:spPr>
        <p:txBody>
          <a:bodyPr wrap="square">
            <a:spAutoFit/>
          </a:bodyPr>
          <a:lstStyle/>
          <a:p>
            <a:pPr>
              <a:spcAft>
                <a:spcPts val="800"/>
              </a:spcAft>
              <a:buNone/>
            </a:pP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37</a:t>
            </a:r>
            <a:r>
              <a:rPr lang="fr-FR" sz="18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chantiers éducatifs</a:t>
            </a:r>
          </a:p>
          <a:p>
            <a:pPr>
              <a:spcAft>
                <a:spcPts val="800"/>
              </a:spcAft>
              <a:buNone/>
            </a:pP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120</a:t>
            </a:r>
            <a:r>
              <a:rPr lang="fr-FR" sz="18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jeunes accompagnés </a:t>
            </a:r>
          </a:p>
          <a:p>
            <a:pPr>
              <a:spcAft>
                <a:spcPts val="800"/>
              </a:spcAft>
              <a:buNone/>
            </a:pP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26 %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de filles </a:t>
            </a:r>
            <a:r>
              <a:rPr lang="fr-FR" sz="18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74 %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de garçons</a:t>
            </a:r>
          </a:p>
          <a:p>
            <a:pPr>
              <a:spcAft>
                <a:spcPts val="800"/>
              </a:spcAft>
              <a:buNone/>
            </a:pP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323</a:t>
            </a:r>
            <a:r>
              <a:rPr lang="fr-FR" sz="18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contrats de travail</a:t>
            </a:r>
          </a:p>
          <a:p>
            <a:pPr>
              <a:spcAft>
                <a:spcPts val="800"/>
              </a:spcAft>
              <a:buNone/>
            </a:pP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3</a:t>
            </a:r>
            <a:r>
              <a:rPr lang="fr-FR" sz="18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associations intermédiaires</a:t>
            </a:r>
          </a:p>
          <a:p>
            <a:pPr>
              <a:spcAft>
                <a:spcPts val="800"/>
              </a:spcAft>
              <a:buNone/>
            </a:pP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14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prescripteurs</a:t>
            </a:r>
          </a:p>
          <a:p>
            <a:pPr>
              <a:spcAft>
                <a:spcPts val="800"/>
              </a:spcAft>
              <a:buNone/>
            </a:pP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9</a:t>
            </a:r>
            <a:r>
              <a:rPr lang="fr-FR" sz="18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structures profitant de « l’offre de service »</a:t>
            </a:r>
          </a:p>
          <a:p>
            <a:pPr>
              <a:spcAft>
                <a:spcPts val="800"/>
              </a:spcAft>
            </a:pPr>
            <a:r>
              <a:rPr lang="fr-FR" sz="1800" b="1">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4224</a:t>
            </a:r>
            <a:r>
              <a:rPr lang="fr-FR" sz="18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 </a:t>
            </a:r>
            <a:r>
              <a:rPr lang="fr-FR" sz="1400">
                <a:ln>
                  <a:noFill/>
                </a:ln>
                <a:solidFill>
                  <a:srgbClr val="4C4C4E"/>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rPr>
              <a:t>heures de travail</a:t>
            </a:r>
          </a:p>
        </p:txBody>
      </p:sp>
      <p:pic>
        <p:nvPicPr>
          <p:cNvPr id="13" name="Image 12">
            <a:extLst>
              <a:ext uri="{FF2B5EF4-FFF2-40B4-BE49-F238E27FC236}">
                <a16:creationId xmlns:a16="http://schemas.microsoft.com/office/drawing/2014/main" id="{A239D1E7-7176-BADE-7DFD-AF688089C4F2}"/>
              </a:ext>
            </a:extLst>
          </p:cNvPr>
          <p:cNvPicPr>
            <a:picLocks noChangeAspect="1"/>
          </p:cNvPicPr>
          <p:nvPr/>
        </p:nvPicPr>
        <p:blipFill>
          <a:blip r:embed="rId4"/>
          <a:srcRect b="6431"/>
          <a:stretch>
            <a:fillRect/>
          </a:stretch>
        </p:blipFill>
        <p:spPr>
          <a:xfrm>
            <a:off x="4555908" y="961870"/>
            <a:ext cx="4588092" cy="3219760"/>
          </a:xfrm>
          <a:prstGeom prst="rect">
            <a:avLst/>
          </a:prstGeom>
        </p:spPr>
      </p:pic>
    </p:spTree>
    <p:extLst>
      <p:ext uri="{BB962C8B-B14F-4D97-AF65-F5344CB8AC3E}">
        <p14:creationId xmlns:p14="http://schemas.microsoft.com/office/powerpoint/2010/main" val="2266855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526C4-2B9A-00EF-666F-9ECAE44109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A2BBA0E-4453-9CDC-FB3B-301BFAD44C62}"/>
              </a:ext>
            </a:extLst>
          </p:cNvPr>
          <p:cNvSpPr/>
          <p:nvPr/>
        </p:nvSpPr>
        <p:spPr>
          <a:xfrm>
            <a:off x="0" y="0"/>
            <a:ext cx="9144000" cy="2715904"/>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0BBE615F-5F7F-4AA1-8B7E-22C21ACF4D6C}"/>
              </a:ext>
            </a:extLst>
          </p:cNvPr>
          <p:cNvSpPr txBox="1">
            <a:spLocks/>
          </p:cNvSpPr>
          <p:nvPr/>
        </p:nvSpPr>
        <p:spPr>
          <a:xfrm>
            <a:off x="0" y="2261689"/>
            <a:ext cx="9144000" cy="922077"/>
          </a:xfrm>
          <a:prstGeom prst="rect">
            <a:avLst/>
          </a:prstGeom>
        </p:spPr>
        <p:txBody>
          <a:bodyPr vert="horz"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fr-FR" sz="3200" b="1" spc="600">
                <a:solidFill>
                  <a:schemeClr val="bg1"/>
                </a:solidFill>
                <a:latin typeface="Ailerons" pitchFamily="2" charset="0"/>
              </a:rPr>
              <a:t>AUTRE DISPOSITIF</a:t>
            </a:r>
          </a:p>
        </p:txBody>
      </p:sp>
      <p:sp>
        <p:nvSpPr>
          <p:cNvPr id="11" name="ZoneTexte 10">
            <a:extLst>
              <a:ext uri="{FF2B5EF4-FFF2-40B4-BE49-F238E27FC236}">
                <a16:creationId xmlns:a16="http://schemas.microsoft.com/office/drawing/2014/main" id="{AF6BA51A-B167-6CC9-3D4D-C30851C8B397}"/>
              </a:ext>
            </a:extLst>
          </p:cNvPr>
          <p:cNvSpPr txBox="1"/>
          <p:nvPr/>
        </p:nvSpPr>
        <p:spPr>
          <a:xfrm>
            <a:off x="2397188" y="3586375"/>
            <a:ext cx="3751129" cy="246221"/>
          </a:xfrm>
          <a:prstGeom prst="rect">
            <a:avLst/>
          </a:prstGeom>
          <a:noFill/>
        </p:spPr>
        <p:txBody>
          <a:bodyPr wrap="square" rtlCol="0">
            <a:spAutoFit/>
          </a:bodyPr>
          <a:lstStyle/>
          <a:p>
            <a:r>
              <a:rPr lang="fr-FR" sz="1000" b="1" spc="300">
                <a:solidFill>
                  <a:srgbClr val="4C4C4E"/>
                </a:solidFill>
              </a:rPr>
              <a:t>L’ATELIER PASSERELLE À LA MEINAU</a:t>
            </a:r>
          </a:p>
        </p:txBody>
      </p:sp>
    </p:spTree>
    <p:extLst>
      <p:ext uri="{BB962C8B-B14F-4D97-AF65-F5344CB8AC3E}">
        <p14:creationId xmlns:p14="http://schemas.microsoft.com/office/powerpoint/2010/main" val="3777323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69BD43-85F3-9E74-E301-16DAAAB0231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6F3290-DA71-77A0-00B2-8D5639885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816D9F97-53CF-1602-6A65-1462AF8A8E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48A217D9-31BE-4C60-ADCF-B278E659B19A}"/>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C949559D-1B17-B217-922F-F4F89CD9EDD4}"/>
              </a:ext>
            </a:extLst>
          </p:cNvPr>
          <p:cNvSpPr txBox="1">
            <a:spLocks/>
          </p:cNvSpPr>
          <p:nvPr/>
        </p:nvSpPr>
        <p:spPr>
          <a:xfrm>
            <a:off x="-2" y="1"/>
            <a:ext cx="6960360"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a:solidFill>
                  <a:srgbClr val="F9DE11"/>
                </a:solidFill>
                <a:latin typeface="Ailerons" pitchFamily="2" charset="0"/>
              </a:rPr>
              <a:t>ATELIER PASSERELLE</a:t>
            </a:r>
          </a:p>
        </p:txBody>
      </p:sp>
      <p:sp>
        <p:nvSpPr>
          <p:cNvPr id="7" name="Rectangle 6">
            <a:extLst>
              <a:ext uri="{FF2B5EF4-FFF2-40B4-BE49-F238E27FC236}">
                <a16:creationId xmlns:a16="http://schemas.microsoft.com/office/drawing/2014/main" id="{7CED5CFD-5673-83F6-5D5A-EAADDD62F3A0}"/>
              </a:ext>
            </a:extLst>
          </p:cNvPr>
          <p:cNvSpPr/>
          <p:nvPr/>
        </p:nvSpPr>
        <p:spPr>
          <a:xfrm rot="5400000">
            <a:off x="7107469" y="-1603900"/>
            <a:ext cx="299449" cy="3773601"/>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9CDCB156-EFCB-E2FC-CD7B-F39816B12B58}"/>
              </a:ext>
            </a:extLst>
          </p:cNvPr>
          <p:cNvSpPr txBox="1"/>
          <p:nvPr/>
        </p:nvSpPr>
        <p:spPr>
          <a:xfrm>
            <a:off x="5370393" y="159787"/>
            <a:ext cx="2558956" cy="246221"/>
          </a:xfrm>
          <a:prstGeom prst="rect">
            <a:avLst/>
          </a:prstGeom>
          <a:noFill/>
        </p:spPr>
        <p:txBody>
          <a:bodyPr wrap="square" rtlCol="0">
            <a:spAutoFit/>
          </a:bodyPr>
          <a:lstStyle/>
          <a:p>
            <a:r>
              <a:rPr lang="fr-FR" sz="1000" b="1" spc="300">
                <a:solidFill>
                  <a:srgbClr val="4C4C4E"/>
                </a:solidFill>
              </a:rPr>
              <a:t>BÉNÉFICIAIRES DU RSA</a:t>
            </a:r>
            <a:endParaRPr lang="fr-FR" sz="1000" spc="300">
              <a:solidFill>
                <a:srgbClr val="4C4C4E"/>
              </a:solidFill>
            </a:endParaRPr>
          </a:p>
        </p:txBody>
      </p:sp>
      <p:sp>
        <p:nvSpPr>
          <p:cNvPr id="12" name="ZoneTexte 11">
            <a:extLst>
              <a:ext uri="{FF2B5EF4-FFF2-40B4-BE49-F238E27FC236}">
                <a16:creationId xmlns:a16="http://schemas.microsoft.com/office/drawing/2014/main" id="{49982E76-7C02-F4D9-8AC0-1C8AD03E68AA}"/>
              </a:ext>
            </a:extLst>
          </p:cNvPr>
          <p:cNvSpPr txBox="1"/>
          <p:nvPr/>
        </p:nvSpPr>
        <p:spPr>
          <a:xfrm>
            <a:off x="569082" y="1286415"/>
            <a:ext cx="3350239" cy="2862322"/>
          </a:xfrm>
          <a:prstGeom prst="rect">
            <a:avLst/>
          </a:prstGeom>
          <a:noFill/>
        </p:spPr>
        <p:txBody>
          <a:bodyPr wrap="square" numCol="1" rtlCol="0">
            <a:spAutoFit/>
          </a:bodyPr>
          <a:lstStyle/>
          <a:p>
            <a:pPr algn="just"/>
            <a:r>
              <a:rPr lang="fr-FR" sz="900" dirty="0">
                <a:solidFill>
                  <a:srgbClr val="4C4C4E"/>
                </a:solidFill>
              </a:rPr>
              <a:t>L’association JEEP assure une mission d’accompagnement sociale et professionnelle auprès d’adultes bénéficiaires du RSA dans le cadre de l’ « Atelier Passerelle ». Cette mission est confiée par la Collectivité Européenne d’Alsace (</a:t>
            </a:r>
            <a:r>
              <a:rPr lang="fr-FR" sz="900" dirty="0" err="1">
                <a:solidFill>
                  <a:srgbClr val="4C4C4E"/>
                </a:solidFill>
              </a:rPr>
              <a:t>CeA</a:t>
            </a:r>
            <a:r>
              <a:rPr lang="fr-FR" sz="900" dirty="0">
                <a:solidFill>
                  <a:srgbClr val="4C4C4E"/>
                </a:solidFill>
              </a:rPr>
              <a:t>) par l’intermédiaire de la Convention Cadre de Partenariat pour la période 2023/2025. La CESF de la JEEP assure la coordination et l’accompagnement du public et la Formatrice FLE est en charge des cours de français.</a:t>
            </a:r>
          </a:p>
          <a:p>
            <a:pPr algn="just"/>
            <a:endParaRPr lang="fr-FR" sz="900" dirty="0">
              <a:solidFill>
                <a:srgbClr val="4C4C4E"/>
              </a:solidFill>
            </a:endParaRPr>
          </a:p>
          <a:p>
            <a:pPr algn="just"/>
            <a:r>
              <a:rPr lang="fr-FR" sz="900" dirty="0">
                <a:solidFill>
                  <a:srgbClr val="4C4C4E"/>
                </a:solidFill>
              </a:rPr>
              <a:t>L’atelier Passerelle a pour objectif la remobilisation des publics éloignés de l’emploi (bénéficiaires des minimas sociaux, demandeurs d’emploi) en parcours d’insertion sociale, en vue de leur inscription dans un parcours d’autonomie et de préparation au monde du travail. Ainsi l’Atelier Passerelle peut également être référent dans le contrat d’engagement RSA. Cette mission s’adresse à tous les bénéficiaires RSA de la ville de Strasbourg.</a:t>
            </a:r>
          </a:p>
          <a:p>
            <a:pPr algn="just"/>
            <a:endParaRPr lang="fr-FR" sz="900" dirty="0">
              <a:solidFill>
                <a:srgbClr val="4C4C4E"/>
              </a:solidFill>
            </a:endParaRPr>
          </a:p>
          <a:p>
            <a:pPr algn="just"/>
            <a:r>
              <a:rPr lang="fr-FR" sz="900" dirty="0">
                <a:solidFill>
                  <a:srgbClr val="4C4C4E"/>
                </a:solidFill>
              </a:rPr>
              <a:t>L’action de la CESF ainsi que la formatrice FLe est également à destination des personnes bénéficiaires d’autres minimas sociaux (Allocation adultes handicapés, Allocation retour à l’emploi, pension d’invalidité…) financée dans le cadre du Contrat de Ville.</a:t>
            </a:r>
          </a:p>
        </p:txBody>
      </p:sp>
      <p:sp>
        <p:nvSpPr>
          <p:cNvPr id="2" name="ZoneTexte 1">
            <a:extLst>
              <a:ext uri="{FF2B5EF4-FFF2-40B4-BE49-F238E27FC236}">
                <a16:creationId xmlns:a16="http://schemas.microsoft.com/office/drawing/2014/main" id="{6610D41A-E77C-36E6-EEF2-7359FF31CF94}"/>
              </a:ext>
            </a:extLst>
          </p:cNvPr>
          <p:cNvSpPr txBox="1"/>
          <p:nvPr/>
        </p:nvSpPr>
        <p:spPr>
          <a:xfrm>
            <a:off x="4988996" y="1120970"/>
            <a:ext cx="3446058" cy="646331"/>
          </a:xfrm>
          <a:prstGeom prst="rect">
            <a:avLst/>
          </a:prstGeom>
          <a:noFill/>
        </p:spPr>
        <p:txBody>
          <a:bodyPr wrap="square" numCol="1" rtlCol="0">
            <a:spAutoFit/>
          </a:bodyPr>
          <a:lstStyle/>
          <a:p>
            <a:pPr>
              <a:spcAft>
                <a:spcPts val="800"/>
              </a:spcAft>
            </a:pPr>
            <a:r>
              <a:rPr lang="fr-FR" sz="1200" i="1">
                <a:solidFill>
                  <a:srgbClr val="4C4C4E"/>
                </a:solidFill>
                <a:uFill>
                  <a:solidFill>
                    <a:srgbClr val="000000"/>
                  </a:solidFill>
                </a:uFill>
              </a:rPr>
              <a:t>En 2025, 108 personnes ont été accompagnés et ont participé à un plusieurs ateliers, dont 79 femmes et 29 hommes, âgés entre 21 et 63 ans.</a:t>
            </a:r>
            <a:endParaRPr lang="fr-FR" sz="900">
              <a:solidFill>
                <a:srgbClr val="4C4C4E"/>
              </a:solidFill>
            </a:endParaRPr>
          </a:p>
        </p:txBody>
      </p:sp>
      <p:sp>
        <p:nvSpPr>
          <p:cNvPr id="3" name="ZoneTexte 2">
            <a:extLst>
              <a:ext uri="{FF2B5EF4-FFF2-40B4-BE49-F238E27FC236}">
                <a16:creationId xmlns:a16="http://schemas.microsoft.com/office/drawing/2014/main" id="{F9B52220-B559-F6D1-AFDC-ACB0B68A4ED1}"/>
              </a:ext>
            </a:extLst>
          </p:cNvPr>
          <p:cNvSpPr txBox="1"/>
          <p:nvPr/>
        </p:nvSpPr>
        <p:spPr>
          <a:xfrm>
            <a:off x="5304233" y="2153624"/>
            <a:ext cx="2696767" cy="2169825"/>
          </a:xfrm>
          <a:prstGeom prst="rect">
            <a:avLst/>
          </a:prstGeom>
          <a:noFill/>
        </p:spPr>
        <p:txBody>
          <a:bodyPr wrap="square" numCol="1" rtlCol="0">
            <a:spAutoFit/>
          </a:bodyPr>
          <a:lstStyle/>
          <a:p>
            <a:pPr marL="171450" indent="-171450">
              <a:buClr>
                <a:srgbClr val="F9DE11"/>
              </a:buClr>
              <a:buFont typeface="Wingdings" pitchFamily="2" charset="2"/>
              <a:buChar char="v"/>
            </a:pPr>
            <a:r>
              <a:rPr lang="fr-FR" sz="900" b="1">
                <a:solidFill>
                  <a:srgbClr val="4C4C4E"/>
                </a:solidFill>
              </a:rPr>
              <a:t>COURS DE FRANÇAIS DE L’ATELIER PASSERELLE</a:t>
            </a:r>
          </a:p>
          <a:p>
            <a:pPr marL="171450" indent="-171450">
              <a:buClr>
                <a:srgbClr val="F9DE11"/>
              </a:buClr>
              <a:buFont typeface="Wingdings" pitchFamily="2" charset="2"/>
              <a:buChar char="v"/>
            </a:pPr>
            <a:endParaRPr lang="fr-FR" sz="900" b="1">
              <a:solidFill>
                <a:srgbClr val="4C4C4E"/>
              </a:solidFill>
            </a:endParaRPr>
          </a:p>
          <a:p>
            <a:pPr marL="171450" indent="-171450">
              <a:buClr>
                <a:srgbClr val="F9DE11"/>
              </a:buClr>
              <a:buFont typeface="Wingdings" pitchFamily="2" charset="2"/>
              <a:buChar char="v"/>
            </a:pPr>
            <a:r>
              <a:rPr lang="fr-FR" sz="900" b="1">
                <a:solidFill>
                  <a:srgbClr val="4C4C4E"/>
                </a:solidFill>
              </a:rPr>
              <a:t>GROUPE DE DISCUSSIONS </a:t>
            </a:r>
          </a:p>
          <a:p>
            <a:pPr marL="171450" indent="-171450">
              <a:buClr>
                <a:srgbClr val="F9DE11"/>
              </a:buClr>
              <a:buFont typeface="Wingdings" pitchFamily="2" charset="2"/>
              <a:buChar char="v"/>
            </a:pPr>
            <a:endParaRPr lang="fr-FR" sz="900" b="1">
              <a:solidFill>
                <a:srgbClr val="4C4C4E"/>
              </a:solidFill>
            </a:endParaRPr>
          </a:p>
          <a:p>
            <a:pPr marL="171450" indent="-171450">
              <a:buClr>
                <a:srgbClr val="F9DE11"/>
              </a:buClr>
              <a:buFont typeface="Wingdings" pitchFamily="2" charset="2"/>
              <a:buChar char="v"/>
            </a:pPr>
            <a:r>
              <a:rPr lang="fr-FR" sz="900" b="1">
                <a:solidFill>
                  <a:srgbClr val="4C4C4E"/>
                </a:solidFill>
              </a:rPr>
              <a:t>ATELIER NUMÉRIQUE</a:t>
            </a:r>
          </a:p>
          <a:p>
            <a:pPr marL="171450" indent="-171450">
              <a:buClr>
                <a:srgbClr val="F9DE11"/>
              </a:buClr>
              <a:buFont typeface="Wingdings" pitchFamily="2" charset="2"/>
              <a:buChar char="v"/>
            </a:pPr>
            <a:endParaRPr lang="fr-FR" sz="900" b="1">
              <a:solidFill>
                <a:srgbClr val="4C4C4E"/>
              </a:solidFill>
            </a:endParaRPr>
          </a:p>
          <a:p>
            <a:pPr marL="171450" indent="-171450">
              <a:buClr>
                <a:srgbClr val="F9DE11"/>
              </a:buClr>
              <a:buFont typeface="Wingdings" pitchFamily="2" charset="2"/>
              <a:buChar char="v"/>
            </a:pPr>
            <a:r>
              <a:rPr lang="fr-FR" sz="900" b="1">
                <a:solidFill>
                  <a:srgbClr val="4C4C4E"/>
                </a:solidFill>
              </a:rPr>
              <a:t>ACTIVITÉS SPORTIVES EN PARTENARIAT AVEC UNIS VERS LE SPORT</a:t>
            </a:r>
          </a:p>
          <a:p>
            <a:pPr marL="171450" indent="-171450">
              <a:buClr>
                <a:srgbClr val="F9DE11"/>
              </a:buClr>
              <a:buFont typeface="Wingdings" pitchFamily="2" charset="2"/>
              <a:buChar char="v"/>
            </a:pPr>
            <a:endParaRPr lang="fr-FR" sz="900" b="1">
              <a:solidFill>
                <a:srgbClr val="4C4C4E"/>
              </a:solidFill>
            </a:endParaRPr>
          </a:p>
          <a:p>
            <a:pPr marL="171450" indent="-171450">
              <a:buClr>
                <a:srgbClr val="F9DE11"/>
              </a:buClr>
              <a:buFont typeface="Wingdings" pitchFamily="2" charset="2"/>
              <a:buChar char="v"/>
            </a:pPr>
            <a:r>
              <a:rPr lang="fr-FR" sz="900" b="1">
                <a:solidFill>
                  <a:srgbClr val="4C4C4E"/>
                </a:solidFill>
              </a:rPr>
              <a:t>ATELIERS JEUX EN LIEN AVEC UN ANIMATEUR DE LA LUDOTHÈQUE</a:t>
            </a:r>
          </a:p>
          <a:p>
            <a:pPr marL="171450" indent="-171450">
              <a:buClr>
                <a:srgbClr val="F9DE11"/>
              </a:buClr>
              <a:buFont typeface="Wingdings" pitchFamily="2" charset="2"/>
              <a:buChar char="v"/>
            </a:pPr>
            <a:endParaRPr lang="fr-FR" sz="900" b="1">
              <a:solidFill>
                <a:srgbClr val="4C4C4E"/>
              </a:solidFill>
            </a:endParaRPr>
          </a:p>
          <a:p>
            <a:pPr marL="171450" indent="-171450">
              <a:buClr>
                <a:srgbClr val="F9DE11"/>
              </a:buClr>
              <a:buFont typeface="Wingdings" pitchFamily="2" charset="2"/>
              <a:buChar char="v"/>
            </a:pPr>
            <a:r>
              <a:rPr lang="fr-FR" sz="900" b="1">
                <a:solidFill>
                  <a:srgbClr val="4C4C4E"/>
                </a:solidFill>
              </a:rPr>
              <a:t>SORTIES EN FAMILLE ET ANIMATIONS JEUX, ORGANISÉS AVEC LES PARTENAIRES</a:t>
            </a:r>
          </a:p>
          <a:p>
            <a:pPr marL="171450" indent="-171450">
              <a:buClr>
                <a:srgbClr val="F9DE11"/>
              </a:buClr>
              <a:buFont typeface="Wingdings" pitchFamily="2" charset="2"/>
              <a:buChar char="v"/>
            </a:pPr>
            <a:endParaRPr lang="fr-FR" sz="900" b="1">
              <a:solidFill>
                <a:srgbClr val="4C4C4E"/>
              </a:solidFill>
            </a:endParaRPr>
          </a:p>
        </p:txBody>
      </p:sp>
      <p:sp>
        <p:nvSpPr>
          <p:cNvPr id="9" name="ZoneTexte 8">
            <a:extLst>
              <a:ext uri="{FF2B5EF4-FFF2-40B4-BE49-F238E27FC236}">
                <a16:creationId xmlns:a16="http://schemas.microsoft.com/office/drawing/2014/main" id="{5BEC76BD-E44B-E386-180D-ED2C15EC2BA0}"/>
              </a:ext>
            </a:extLst>
          </p:cNvPr>
          <p:cNvSpPr txBox="1"/>
          <p:nvPr/>
        </p:nvSpPr>
        <p:spPr>
          <a:xfrm>
            <a:off x="4988995" y="1875853"/>
            <a:ext cx="3350239" cy="246221"/>
          </a:xfrm>
          <a:prstGeom prst="rect">
            <a:avLst/>
          </a:prstGeom>
          <a:noFill/>
        </p:spPr>
        <p:txBody>
          <a:bodyPr wrap="square" rtlCol="0">
            <a:spAutoFit/>
          </a:bodyPr>
          <a:lstStyle/>
          <a:p>
            <a:r>
              <a:rPr lang="fr-FR" sz="1000" b="1" spc="300">
                <a:solidFill>
                  <a:srgbClr val="4C4C4E"/>
                </a:solidFill>
              </a:rPr>
              <a:t>419 ATELIERS COLLECTIFS</a:t>
            </a:r>
            <a:endParaRPr lang="fr-FR" sz="1000" spc="300">
              <a:solidFill>
                <a:srgbClr val="4C4C4E"/>
              </a:solidFill>
            </a:endParaRPr>
          </a:p>
        </p:txBody>
      </p:sp>
    </p:spTree>
    <p:extLst>
      <p:ext uri="{BB962C8B-B14F-4D97-AF65-F5344CB8AC3E}">
        <p14:creationId xmlns:p14="http://schemas.microsoft.com/office/powerpoint/2010/main" val="120625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1922D2-D397-9EA4-A66D-55B0884D1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ZoneTexte 17">
            <a:extLst>
              <a:ext uri="{FF2B5EF4-FFF2-40B4-BE49-F238E27FC236}">
                <a16:creationId xmlns:a16="http://schemas.microsoft.com/office/drawing/2014/main" id="{EC519BE1-9D96-A487-E68C-9B4ABDB79FD4}"/>
              </a:ext>
            </a:extLst>
          </p:cNvPr>
          <p:cNvSpPr txBox="1"/>
          <p:nvPr/>
        </p:nvSpPr>
        <p:spPr>
          <a:xfrm>
            <a:off x="1931436" y="1515112"/>
            <a:ext cx="5035421" cy="2292935"/>
          </a:xfrm>
          <a:prstGeom prst="rect">
            <a:avLst/>
          </a:prstGeom>
          <a:noFill/>
        </p:spPr>
        <p:txBody>
          <a:bodyPr wrap="square" rtlCol="0">
            <a:spAutoFit/>
          </a:bodyPr>
          <a:lstStyle/>
          <a:p>
            <a:pPr algn="just" fontAlgn="t"/>
            <a:r>
              <a:rPr lang="fr-FR" sz="1100" i="1" dirty="0">
                <a:solidFill>
                  <a:srgbClr val="4C4C4E"/>
                </a:solidFill>
              </a:rPr>
              <a:t>L’Association Jeunes Équipes d’Éducation Populaire (JEEP) œuvre depuis de nombreuses années dans le champ de la Prévention Spécialisée et de l’insertion sociale et professionnelle des jeunes en situation de vulnérabilité. </a:t>
            </a:r>
            <a:br>
              <a:rPr lang="fr-FR" sz="1100" i="1" dirty="0">
                <a:solidFill>
                  <a:srgbClr val="4C4C4E"/>
                </a:solidFill>
              </a:rPr>
            </a:br>
            <a:r>
              <a:rPr lang="fr-FR" sz="1100" i="1" dirty="0">
                <a:solidFill>
                  <a:srgbClr val="4C4C4E"/>
                </a:solidFill>
              </a:rPr>
              <a:t>En 2025, son action s’est poursuivie au cœur des territoires de l’Eurométropole de Strasbourg, ainsi qu’à Haguenau et Erstein, en cohérence avec les politiques publiques de Protection de l’Enfance, de cohésion sociale et de lutte contre les exclusions.</a:t>
            </a:r>
          </a:p>
          <a:p>
            <a:pPr algn="just" fontAlgn="t"/>
            <a:endParaRPr lang="fr-FR" sz="1100" i="1" dirty="0">
              <a:solidFill>
                <a:srgbClr val="4C4C4E"/>
              </a:solidFill>
            </a:endParaRPr>
          </a:p>
          <a:p>
            <a:pPr algn="just" fontAlgn="t"/>
            <a:r>
              <a:rPr lang="fr-FR" sz="1100" i="1" dirty="0">
                <a:solidFill>
                  <a:srgbClr val="4C4C4E"/>
                </a:solidFill>
              </a:rPr>
              <a:t>À travers une présence éducative de proximité, des accompagnements individualisés et collectifs, des chantiers éducatifs et des actions partenariales, la JEEP contribue à sécuriser les parcours des jeunes, à renforcer le lien social et à favoriser leur insertion durable. Ce rapport d’activité présente de manière synthétique les actions menées, les résultats obtenus et l’utilisation des moyens confiés, témoignant de l’engagement de l’association et de la pertinence de son action au service de l’intérêt général.</a:t>
            </a:r>
          </a:p>
        </p:txBody>
      </p:sp>
      <p:pic>
        <p:nvPicPr>
          <p:cNvPr id="19" name="Image 18">
            <a:extLst>
              <a:ext uri="{FF2B5EF4-FFF2-40B4-BE49-F238E27FC236}">
                <a16:creationId xmlns:a16="http://schemas.microsoft.com/office/drawing/2014/main" id="{56E83FCE-54E0-31EE-E77D-44FCC8D48E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20" name="Connecteur droit 19">
            <a:extLst>
              <a:ext uri="{FF2B5EF4-FFF2-40B4-BE49-F238E27FC236}">
                <a16:creationId xmlns:a16="http://schemas.microsoft.com/office/drawing/2014/main" id="{2F618B89-4BB7-0B68-E1A3-3CF4CB9AA5CB}"/>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7" name="Titre 1">
            <a:extLst>
              <a:ext uri="{FF2B5EF4-FFF2-40B4-BE49-F238E27FC236}">
                <a16:creationId xmlns:a16="http://schemas.microsoft.com/office/drawing/2014/main" id="{D6B3ADC1-A492-F636-51F3-347861664A7D}"/>
              </a:ext>
            </a:extLst>
          </p:cNvPr>
          <p:cNvSpPr>
            <a:spLocks noGrp="1"/>
          </p:cNvSpPr>
          <p:nvPr>
            <p:ph type="title"/>
          </p:nvPr>
        </p:nvSpPr>
        <p:spPr>
          <a:xfrm>
            <a:off x="-1" y="0"/>
            <a:ext cx="3803598" cy="755405"/>
          </a:xfrm>
        </p:spPr>
        <p:txBody>
          <a:bodyPr vert="horz" anchor="t">
            <a:noAutofit/>
          </a:bodyPr>
          <a:lstStyle/>
          <a:p>
            <a:pPr algn="l"/>
            <a:r>
              <a:rPr lang="fr-FR" sz="2800" b="1" spc="600" dirty="0">
                <a:solidFill>
                  <a:srgbClr val="F9DE11"/>
                </a:solidFill>
                <a:latin typeface="Ailerons" pitchFamily="2" charset="0"/>
              </a:rPr>
              <a:t>INTRODUCTION</a:t>
            </a:r>
          </a:p>
        </p:txBody>
      </p:sp>
      <p:sp>
        <p:nvSpPr>
          <p:cNvPr id="28" name="Rectangle 27">
            <a:extLst>
              <a:ext uri="{FF2B5EF4-FFF2-40B4-BE49-F238E27FC236}">
                <a16:creationId xmlns:a16="http://schemas.microsoft.com/office/drawing/2014/main" id="{E60F3977-47F3-46EE-E42D-DA7BA5A7C194}"/>
              </a:ext>
            </a:extLst>
          </p:cNvPr>
          <p:cNvSpPr/>
          <p:nvPr/>
        </p:nvSpPr>
        <p:spPr>
          <a:xfrm rot="5400000">
            <a:off x="6324075" y="-2390964"/>
            <a:ext cx="299449" cy="5340404"/>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5298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1922D2-D397-9EA4-A66D-55B0884D1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ZoneTexte 17">
            <a:extLst>
              <a:ext uri="{FF2B5EF4-FFF2-40B4-BE49-F238E27FC236}">
                <a16:creationId xmlns:a16="http://schemas.microsoft.com/office/drawing/2014/main" id="{EC519BE1-9D96-A487-E68C-9B4ABDB79FD4}"/>
              </a:ext>
            </a:extLst>
          </p:cNvPr>
          <p:cNvSpPr txBox="1"/>
          <p:nvPr/>
        </p:nvSpPr>
        <p:spPr>
          <a:xfrm>
            <a:off x="612040" y="755405"/>
            <a:ext cx="8067265" cy="3785652"/>
          </a:xfrm>
          <a:prstGeom prst="rect">
            <a:avLst/>
          </a:prstGeom>
          <a:noFill/>
        </p:spPr>
        <p:txBody>
          <a:bodyPr wrap="square" rtlCol="0">
            <a:spAutoFit/>
          </a:bodyPr>
          <a:lstStyle/>
          <a:p>
            <a:pPr algn="just"/>
            <a:r>
              <a:rPr lang="fr-FR" sz="1200" dirty="0"/>
              <a:t>Après l’année 2024 qui a vu l’Eurométropole de Strasbourg renforcer sa politique de prévention spécialisée en augmentant substantiellement ses moyens et son aire géographique de compétence, 2025 a été celle de la transition. </a:t>
            </a:r>
          </a:p>
          <a:p>
            <a:pPr algn="just"/>
            <a:r>
              <a:rPr lang="fr-FR" sz="1200" dirty="0"/>
              <a:t>Nous avons appris à connaître nos nouveaux territoires, Illkirch et Cronenbourg, nous nous sommes réorganisés en termes d’encadrement, nous avons étoffé et stabilisé nos équipes en procédant à une dizaine de recrutements d’éducateurs/</a:t>
            </a:r>
            <a:r>
              <a:rPr lang="fr-FR" sz="1200" dirty="0" err="1"/>
              <a:t>trices</a:t>
            </a:r>
            <a:r>
              <a:rPr lang="fr-FR" sz="1200" dirty="0"/>
              <a:t> en mettant en place les conditions nécessaires à leur entrée dans un métier qui nécessite un apprentissage patient et un accompagnement vigilant.</a:t>
            </a:r>
          </a:p>
          <a:p>
            <a:pPr algn="just"/>
            <a:r>
              <a:rPr lang="fr-FR" sz="1200" dirty="0"/>
              <a:t>Nous avons développé de manière importante notre politique de formation des professionnels de la Jeep, relancé les commissions internes composées de </a:t>
            </a:r>
            <a:r>
              <a:rPr lang="fr-FR" sz="1200" dirty="0" err="1"/>
              <a:t>salarié.e.s</a:t>
            </a:r>
            <a:r>
              <a:rPr lang="fr-FR" sz="1200" dirty="0"/>
              <a:t> et d’administrateurs/</a:t>
            </a:r>
            <a:r>
              <a:rPr lang="fr-FR" sz="1200" dirty="0" err="1"/>
              <a:t>trices</a:t>
            </a:r>
            <a:r>
              <a:rPr lang="fr-FR" sz="1200" dirty="0"/>
              <a:t> </a:t>
            </a:r>
            <a:r>
              <a:rPr lang="fr-FR" sz="1200" dirty="0" err="1"/>
              <a:t>chargé.e.s</a:t>
            </a:r>
            <a:r>
              <a:rPr lang="fr-FR" sz="1200" dirty="0"/>
              <a:t> de réfléchir et d’améliorer nos pratiques en matière de protection de l’enfance, de chantiers éducatifs, d’utilisation des réseaux sociaux, de développement durable, de travail de rue. </a:t>
            </a:r>
          </a:p>
          <a:p>
            <a:pPr algn="just"/>
            <a:r>
              <a:rPr lang="fr-FR" sz="1200" dirty="0"/>
              <a:t>Nous avons fait tout cela en continuant de travailler au plus près des réalités des territoires où nous intervenons et surtout de celles des personnes qui y vivent. Celles-ci, tout comme les salariés de la Jeep, évoluent dans un monde en pleine mutation, avec ses améliorations et ses régressions qui génèrent parfois anxiété, incompréhensions, troubles de santé (y compris mentale), etc.</a:t>
            </a:r>
          </a:p>
          <a:p>
            <a:pPr algn="just"/>
            <a:r>
              <a:rPr lang="fr-FR" sz="1200" dirty="0"/>
              <a:t>Cette proximité de la prévention spécialisée avec les publics auxquels elle est destinée, le temps long de son intervention, la condition sine qua non de libre adhésion, sa grande adaptabilité en font une politique publique en faveur de la jeunesse dont la pertinence ne se dément décidément pas.</a:t>
            </a:r>
          </a:p>
          <a:p>
            <a:r>
              <a:rPr lang="fr-FR" sz="1200" dirty="0"/>
              <a:t> </a:t>
            </a:r>
          </a:p>
          <a:p>
            <a:r>
              <a:rPr lang="fr-FR" sz="1200" dirty="0"/>
              <a:t>Gabriel Di Gregorio</a:t>
            </a:r>
          </a:p>
          <a:p>
            <a:r>
              <a:rPr lang="fr-FR" sz="1200" dirty="0"/>
              <a:t>Directeur</a:t>
            </a:r>
          </a:p>
        </p:txBody>
      </p:sp>
      <p:pic>
        <p:nvPicPr>
          <p:cNvPr id="19" name="Image 18">
            <a:extLst>
              <a:ext uri="{FF2B5EF4-FFF2-40B4-BE49-F238E27FC236}">
                <a16:creationId xmlns:a16="http://schemas.microsoft.com/office/drawing/2014/main" id="{56E83FCE-54E0-31EE-E77D-44FCC8D48E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20" name="Connecteur droit 19">
            <a:extLst>
              <a:ext uri="{FF2B5EF4-FFF2-40B4-BE49-F238E27FC236}">
                <a16:creationId xmlns:a16="http://schemas.microsoft.com/office/drawing/2014/main" id="{2F618B89-4BB7-0B68-E1A3-3CF4CB9AA5CB}"/>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7" name="Titre 1">
            <a:extLst>
              <a:ext uri="{FF2B5EF4-FFF2-40B4-BE49-F238E27FC236}">
                <a16:creationId xmlns:a16="http://schemas.microsoft.com/office/drawing/2014/main" id="{D6B3ADC1-A492-F636-51F3-347861664A7D}"/>
              </a:ext>
            </a:extLst>
          </p:cNvPr>
          <p:cNvSpPr>
            <a:spLocks noGrp="1"/>
          </p:cNvSpPr>
          <p:nvPr>
            <p:ph type="title"/>
          </p:nvPr>
        </p:nvSpPr>
        <p:spPr>
          <a:xfrm>
            <a:off x="-1" y="0"/>
            <a:ext cx="3803598" cy="602443"/>
          </a:xfrm>
        </p:spPr>
        <p:txBody>
          <a:bodyPr vert="horz" anchor="t">
            <a:noAutofit/>
          </a:bodyPr>
          <a:lstStyle/>
          <a:p>
            <a:pPr algn="l"/>
            <a:r>
              <a:rPr lang="fr-FR" sz="2800" b="1" spc="600" dirty="0">
                <a:solidFill>
                  <a:srgbClr val="F9DE11"/>
                </a:solidFill>
                <a:latin typeface="Ailerons" pitchFamily="2" charset="0"/>
              </a:rPr>
              <a:t>AVANT PROPOS</a:t>
            </a:r>
          </a:p>
        </p:txBody>
      </p:sp>
      <p:sp>
        <p:nvSpPr>
          <p:cNvPr id="28" name="Rectangle 27">
            <a:extLst>
              <a:ext uri="{FF2B5EF4-FFF2-40B4-BE49-F238E27FC236}">
                <a16:creationId xmlns:a16="http://schemas.microsoft.com/office/drawing/2014/main" id="{E60F3977-47F3-46EE-E42D-DA7BA5A7C194}"/>
              </a:ext>
            </a:extLst>
          </p:cNvPr>
          <p:cNvSpPr/>
          <p:nvPr/>
        </p:nvSpPr>
        <p:spPr>
          <a:xfrm rot="5400000">
            <a:off x="6324075" y="-2390964"/>
            <a:ext cx="299449" cy="5340404"/>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2676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DD1D22E-5996-E45B-92B2-659F701A4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sp>
        <p:nvSpPr>
          <p:cNvPr id="14" name="ZoneTexte 13">
            <a:extLst>
              <a:ext uri="{FF2B5EF4-FFF2-40B4-BE49-F238E27FC236}">
                <a16:creationId xmlns:a16="http://schemas.microsoft.com/office/drawing/2014/main" id="{B7EF6B5F-B208-D782-D5F8-86DFE225B285}"/>
              </a:ext>
            </a:extLst>
          </p:cNvPr>
          <p:cNvSpPr txBox="1"/>
          <p:nvPr/>
        </p:nvSpPr>
        <p:spPr>
          <a:xfrm>
            <a:off x="4154197" y="678250"/>
            <a:ext cx="3976088" cy="4108817"/>
          </a:xfrm>
          <a:prstGeom prst="rect">
            <a:avLst/>
          </a:prstGeom>
          <a:noFill/>
        </p:spPr>
        <p:txBody>
          <a:bodyPr wrap="square" numCol="1" rtlCol="0">
            <a:spAutoFit/>
          </a:bodyPr>
          <a:lstStyle/>
          <a:p>
            <a:pPr algn="just"/>
            <a:r>
              <a:rPr lang="fr-FR" sz="900" dirty="0">
                <a:solidFill>
                  <a:srgbClr val="4C4C4E"/>
                </a:solidFill>
              </a:rPr>
              <a:t>La Prévention Spécialisée est une compétence de l’Eurométropole pour les équipes de Strasbourg et de son agglomération (depuis la délégation de compétence et la Loi </a:t>
            </a:r>
            <a:r>
              <a:rPr lang="fr-FR" sz="900" i="1" dirty="0">
                <a:solidFill>
                  <a:srgbClr val="4C4C4E"/>
                </a:solidFill>
              </a:rPr>
              <a:t>Notre </a:t>
            </a:r>
            <a:r>
              <a:rPr lang="fr-FR" sz="900" dirty="0">
                <a:solidFill>
                  <a:srgbClr val="4C4C4E"/>
                </a:solidFill>
              </a:rPr>
              <a:t>mise en application le 1er janvier 2017). Elle est de la compétence directe de la Collectivité Européenne d’Alsace (</a:t>
            </a:r>
            <a:r>
              <a:rPr lang="fr-FR" sz="900" dirty="0" err="1">
                <a:solidFill>
                  <a:srgbClr val="4C4C4E"/>
                </a:solidFill>
              </a:rPr>
              <a:t>CeA</a:t>
            </a:r>
            <a:r>
              <a:rPr lang="fr-FR" sz="900" dirty="0">
                <a:solidFill>
                  <a:srgbClr val="4C4C4E"/>
                </a:solidFill>
              </a:rPr>
              <a:t>) en ce qui concerne Haguenau.</a:t>
            </a:r>
          </a:p>
          <a:p>
            <a:pPr algn="just"/>
            <a:r>
              <a:rPr lang="fr-FR" sz="900" dirty="0">
                <a:solidFill>
                  <a:srgbClr val="4C4C4E"/>
                </a:solidFill>
              </a:rPr>
              <a:t> </a:t>
            </a:r>
          </a:p>
          <a:p>
            <a:pPr algn="just"/>
            <a:r>
              <a:rPr lang="fr-FR" sz="900" dirty="0">
                <a:solidFill>
                  <a:srgbClr val="4C4C4E"/>
                </a:solidFill>
              </a:rPr>
              <a:t>Les textes de lois rattachent la Prévention Spécialisée à la politique sociale de Protection de l’Enfance (Code de l’Action Sociale et des Familles). A ce titre, les équipes de Prévention Spécialisée travaillent historiquement plus spécifiquement dans les quartiers populaires des villes nommés administrativement « Quartiers Prioritaires de la Politique de la Ville » (QPV). L’accompagnement éducatif et social des équipes de la JEEP se concentrent sur les jeunes de 10 à 25 ans (10-21 ans pour l’équipe financée par la </a:t>
            </a:r>
            <a:r>
              <a:rPr lang="fr-FR" sz="900" dirty="0" err="1">
                <a:solidFill>
                  <a:srgbClr val="4C4C4E"/>
                </a:solidFill>
              </a:rPr>
              <a:t>CeA</a:t>
            </a:r>
            <a:r>
              <a:rPr lang="fr-FR" sz="900" dirty="0">
                <a:solidFill>
                  <a:srgbClr val="4C4C4E"/>
                </a:solidFill>
              </a:rPr>
              <a:t>) en situation de « risque d’inadaptation sociale » (selon les mots du CASF) ou déjà marginalisés. Les éducatrices et éducateurs de la JEEP s’adaptent ainsi constamment aux différents territoires dans lesquels ils s’inscrivent et en fonction d’un temps d’action éducatif long. Les principes de la Prévention Spécialisée, inscrites dans l’arrêté du 4 juillet 1972 sont elles-aussi, constamment adaptés aux temps contemporains et aux territoires d’intervention. Il s’agit de la libre adhésion, de l’absence de mandat nominatif, du respect de l’anonymat si un jeune en fait la demande (mais ce qui n’est en aucun cas réalisé en cas de danger avéré lié à la politique de Protection de l’Enfance), la non-institutionnalisation des actions et le travail en réseau et en partenariat.</a:t>
            </a:r>
          </a:p>
          <a:p>
            <a:pPr algn="just"/>
            <a:r>
              <a:rPr lang="fr-FR" sz="900" dirty="0">
                <a:solidFill>
                  <a:srgbClr val="4C4C4E"/>
                </a:solidFill>
              </a:rPr>
              <a:t> </a:t>
            </a:r>
          </a:p>
          <a:p>
            <a:pPr algn="just"/>
            <a:r>
              <a:rPr lang="fr-FR" sz="900" dirty="0">
                <a:solidFill>
                  <a:srgbClr val="4C4C4E"/>
                </a:solidFill>
              </a:rPr>
              <a:t>Ainsi, la JEEP intervient, au 1er janvier 2025 sur sept quartiers de l’Eurométropole de Strasbourg : Meinau, Neuhof, Hautepierre, Poteries, </a:t>
            </a:r>
            <a:r>
              <a:rPr lang="fr-FR" sz="900" dirty="0" err="1">
                <a:solidFill>
                  <a:srgbClr val="4C4C4E"/>
                </a:solidFill>
              </a:rPr>
              <a:t>Cronenbourg</a:t>
            </a:r>
            <a:r>
              <a:rPr lang="fr-FR" sz="900" dirty="0">
                <a:solidFill>
                  <a:srgbClr val="4C4C4E"/>
                </a:solidFill>
              </a:rPr>
              <a:t>, Ecrivains, Marais et Illkirch. Elle intervient également à Haguenau et à Erstein et dans la Communauté de communes du pays d’Erstein.</a:t>
            </a:r>
          </a:p>
        </p:txBody>
      </p:sp>
      <p:pic>
        <p:nvPicPr>
          <p:cNvPr id="15" name="Image 14">
            <a:extLst>
              <a:ext uri="{FF2B5EF4-FFF2-40B4-BE49-F238E27FC236}">
                <a16:creationId xmlns:a16="http://schemas.microsoft.com/office/drawing/2014/main" id="{9097B61E-6F44-CCFF-D01A-D06C9574C8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16" name="Connecteur droit 15">
            <a:extLst>
              <a:ext uri="{FF2B5EF4-FFF2-40B4-BE49-F238E27FC236}">
                <a16:creationId xmlns:a16="http://schemas.microsoft.com/office/drawing/2014/main" id="{4CE2AEFF-E603-1744-6B8C-E5288C03482E}"/>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4" name="Titre 1">
            <a:extLst>
              <a:ext uri="{FF2B5EF4-FFF2-40B4-BE49-F238E27FC236}">
                <a16:creationId xmlns:a16="http://schemas.microsoft.com/office/drawing/2014/main" id="{4B16BA9C-A975-F3D2-13DE-91235A6CA0C0}"/>
              </a:ext>
            </a:extLst>
          </p:cNvPr>
          <p:cNvSpPr>
            <a:spLocks noGrp="1"/>
          </p:cNvSpPr>
          <p:nvPr>
            <p:ph type="title"/>
          </p:nvPr>
        </p:nvSpPr>
        <p:spPr>
          <a:xfrm>
            <a:off x="-2" y="0"/>
            <a:ext cx="4164747" cy="755405"/>
          </a:xfrm>
        </p:spPr>
        <p:txBody>
          <a:bodyPr vert="horz" anchor="t">
            <a:noAutofit/>
          </a:bodyPr>
          <a:lstStyle/>
          <a:p>
            <a:pPr algn="l"/>
            <a:r>
              <a:rPr lang="fr-FR" sz="2800" b="1" spc="600">
                <a:solidFill>
                  <a:srgbClr val="F9DE11"/>
                </a:solidFill>
                <a:latin typeface="Ailerons" pitchFamily="2" charset="0"/>
              </a:rPr>
              <a:t>L’association</a:t>
            </a:r>
          </a:p>
        </p:txBody>
      </p:sp>
      <p:sp>
        <p:nvSpPr>
          <p:cNvPr id="25" name="Rectangle 24">
            <a:extLst>
              <a:ext uri="{FF2B5EF4-FFF2-40B4-BE49-F238E27FC236}">
                <a16:creationId xmlns:a16="http://schemas.microsoft.com/office/drawing/2014/main" id="{5CE9C3ED-E6F5-8558-310D-A553CD73D967}"/>
              </a:ext>
            </a:extLst>
          </p:cNvPr>
          <p:cNvSpPr/>
          <p:nvPr/>
        </p:nvSpPr>
        <p:spPr>
          <a:xfrm rot="5400000">
            <a:off x="6412440" y="-2298939"/>
            <a:ext cx="299449" cy="5163673"/>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483D51C9-D927-5BD5-4ECB-1653B1C5ED5D}"/>
              </a:ext>
            </a:extLst>
          </p:cNvPr>
          <p:cNvSpPr txBox="1"/>
          <p:nvPr/>
        </p:nvSpPr>
        <p:spPr>
          <a:xfrm>
            <a:off x="3980328" y="159787"/>
            <a:ext cx="3350239" cy="246221"/>
          </a:xfrm>
          <a:prstGeom prst="rect">
            <a:avLst/>
          </a:prstGeom>
          <a:noFill/>
        </p:spPr>
        <p:txBody>
          <a:bodyPr wrap="square" rtlCol="0">
            <a:spAutoFit/>
          </a:bodyPr>
          <a:lstStyle/>
          <a:p>
            <a:r>
              <a:rPr lang="fr-FR" sz="1000" b="1" spc="300">
                <a:solidFill>
                  <a:srgbClr val="4C4C4E"/>
                </a:solidFill>
              </a:rPr>
              <a:t>CONTEXTE ET MISSIONS DE LA JEEP</a:t>
            </a:r>
            <a:endParaRPr lang="fr-FR" sz="1000" spc="300">
              <a:solidFill>
                <a:srgbClr val="4C4C4E"/>
              </a:solidFill>
            </a:endParaRPr>
          </a:p>
        </p:txBody>
      </p:sp>
      <p:pic>
        <p:nvPicPr>
          <p:cNvPr id="6" name="Image 5">
            <a:extLst>
              <a:ext uri="{FF2B5EF4-FFF2-40B4-BE49-F238E27FC236}">
                <a16:creationId xmlns:a16="http://schemas.microsoft.com/office/drawing/2014/main" id="{52EED0AE-AAD4-4D15-98D8-CAF92D91BB5C}"/>
              </a:ext>
            </a:extLst>
          </p:cNvPr>
          <p:cNvPicPr>
            <a:picLocks noChangeAspect="1"/>
          </p:cNvPicPr>
          <p:nvPr/>
        </p:nvPicPr>
        <p:blipFill>
          <a:blip r:embed="rId4"/>
          <a:stretch>
            <a:fillRect/>
          </a:stretch>
        </p:blipFill>
        <p:spPr>
          <a:xfrm>
            <a:off x="161927" y="459548"/>
            <a:ext cx="1652896" cy="2203861"/>
          </a:xfrm>
          <a:prstGeom prst="rect">
            <a:avLst/>
          </a:prstGeom>
        </p:spPr>
      </p:pic>
      <p:pic>
        <p:nvPicPr>
          <p:cNvPr id="11" name="Image 10">
            <a:extLst>
              <a:ext uri="{FF2B5EF4-FFF2-40B4-BE49-F238E27FC236}">
                <a16:creationId xmlns:a16="http://schemas.microsoft.com/office/drawing/2014/main" id="{B4A1C964-D339-4A10-8F52-866562FA664C}"/>
              </a:ext>
            </a:extLst>
          </p:cNvPr>
          <p:cNvPicPr>
            <a:picLocks noChangeAspect="1"/>
          </p:cNvPicPr>
          <p:nvPr/>
        </p:nvPicPr>
        <p:blipFill>
          <a:blip r:embed="rId5"/>
          <a:stretch>
            <a:fillRect/>
          </a:stretch>
        </p:blipFill>
        <p:spPr>
          <a:xfrm>
            <a:off x="161927" y="2679662"/>
            <a:ext cx="2640636" cy="1980477"/>
          </a:xfrm>
          <a:prstGeom prst="rect">
            <a:avLst/>
          </a:prstGeom>
        </p:spPr>
      </p:pic>
    </p:spTree>
    <p:extLst>
      <p:ext uri="{BB962C8B-B14F-4D97-AF65-F5344CB8AC3E}">
        <p14:creationId xmlns:p14="http://schemas.microsoft.com/office/powerpoint/2010/main" val="102601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047030-0364-CA61-3AC3-2832A1DBEF8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225D17-4287-741E-9917-B5CE664D5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sp>
        <p:nvSpPr>
          <p:cNvPr id="14" name="ZoneTexte 13">
            <a:extLst>
              <a:ext uri="{FF2B5EF4-FFF2-40B4-BE49-F238E27FC236}">
                <a16:creationId xmlns:a16="http://schemas.microsoft.com/office/drawing/2014/main" id="{D1927666-1319-D025-8734-0658E1DCE420}"/>
              </a:ext>
            </a:extLst>
          </p:cNvPr>
          <p:cNvSpPr txBox="1"/>
          <p:nvPr/>
        </p:nvSpPr>
        <p:spPr>
          <a:xfrm>
            <a:off x="376614" y="967782"/>
            <a:ext cx="3718976" cy="1615827"/>
          </a:xfrm>
          <a:prstGeom prst="rect">
            <a:avLst/>
          </a:prstGeom>
          <a:noFill/>
        </p:spPr>
        <p:txBody>
          <a:bodyPr wrap="square" numCol="1" rtlCol="0">
            <a:spAutoFit/>
          </a:bodyPr>
          <a:lstStyle/>
          <a:p>
            <a:pPr algn="just"/>
            <a:r>
              <a:rPr lang="fr-FR" sz="900" dirty="0">
                <a:solidFill>
                  <a:srgbClr val="4C4C4E"/>
                </a:solidFill>
              </a:rPr>
              <a:t>La connaissance des jeunes de 10 à 25 ans qui évoluent dans leur milieu de vie est à la base de la confiance sur laquelle le travail éducatif et social de la JEEP repose. Dans un premier temps, il s’agit donc de se faire connaître, notamment par </a:t>
            </a:r>
            <a:r>
              <a:rPr lang="fr-FR" sz="900" b="1" dirty="0">
                <a:solidFill>
                  <a:srgbClr val="4C4C4E"/>
                </a:solidFill>
              </a:rPr>
              <a:t>« l’aller vers »</a:t>
            </a:r>
            <a:r>
              <a:rPr lang="fr-FR" sz="900" dirty="0">
                <a:solidFill>
                  <a:srgbClr val="4C4C4E"/>
                </a:solidFill>
              </a:rPr>
              <a:t> et plus précisément par le </a:t>
            </a:r>
            <a:r>
              <a:rPr lang="fr-FR" sz="900" b="1" dirty="0">
                <a:solidFill>
                  <a:srgbClr val="4C4C4E"/>
                </a:solidFill>
              </a:rPr>
              <a:t>« travail de rue » </a:t>
            </a:r>
            <a:r>
              <a:rPr lang="fr-FR" sz="900" dirty="0">
                <a:solidFill>
                  <a:srgbClr val="4C4C4E"/>
                </a:solidFill>
              </a:rPr>
              <a:t>(aller à la rencontre des jeunes et de leurs familles dans l’espace public des territoires d’intervention). Les éducatrices et éducateurs de la JEEP tentent alors de susciter l’adhésion du jeune par une attitude ouverte et confiante, dénuée de toute intention prescriptive ou moralisatrice. C’est seulement à cette condition que le jeune pourra apprécier que l’on s’intéresse à lui en tant que personne, non réduite à ses actes, son comportement, son statut ou son rôle social.</a:t>
            </a:r>
          </a:p>
        </p:txBody>
      </p:sp>
      <p:pic>
        <p:nvPicPr>
          <p:cNvPr id="3" name="Image 2">
            <a:extLst>
              <a:ext uri="{FF2B5EF4-FFF2-40B4-BE49-F238E27FC236}">
                <a16:creationId xmlns:a16="http://schemas.microsoft.com/office/drawing/2014/main" id="{8E40E0D0-A1B4-4DD5-AE39-B290E74E6E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4" name="Connecteur droit 3">
            <a:extLst>
              <a:ext uri="{FF2B5EF4-FFF2-40B4-BE49-F238E27FC236}">
                <a16:creationId xmlns:a16="http://schemas.microsoft.com/office/drawing/2014/main" id="{C7B56778-0D04-52BE-1C4A-773F45445257}"/>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5" name="Titre 1">
            <a:extLst>
              <a:ext uri="{FF2B5EF4-FFF2-40B4-BE49-F238E27FC236}">
                <a16:creationId xmlns:a16="http://schemas.microsoft.com/office/drawing/2014/main" id="{3B1B3104-5AB4-0BC4-B4B0-D9E9775B9621}"/>
              </a:ext>
            </a:extLst>
          </p:cNvPr>
          <p:cNvSpPr>
            <a:spLocks noGrp="1"/>
          </p:cNvSpPr>
          <p:nvPr>
            <p:ph type="title"/>
          </p:nvPr>
        </p:nvSpPr>
        <p:spPr>
          <a:xfrm>
            <a:off x="-2" y="1"/>
            <a:ext cx="4164747" cy="443842"/>
          </a:xfrm>
        </p:spPr>
        <p:txBody>
          <a:bodyPr vert="horz" anchor="t">
            <a:noAutofit/>
          </a:bodyPr>
          <a:lstStyle/>
          <a:p>
            <a:pPr algn="l"/>
            <a:r>
              <a:rPr lang="fr-FR" sz="2800" b="1" spc="600" dirty="0">
                <a:solidFill>
                  <a:srgbClr val="F9DE11"/>
                </a:solidFill>
                <a:latin typeface="Ailerons" pitchFamily="2" charset="0"/>
              </a:rPr>
              <a:t>L’ASSOCIATION</a:t>
            </a:r>
          </a:p>
        </p:txBody>
      </p:sp>
      <p:pic>
        <p:nvPicPr>
          <p:cNvPr id="16" name="Image 15" descr="Une image contenant croquis, diagramme, Plan, Dessin technique&#10;&#10;Le contenu généré par l’IA peut être incorrect.">
            <a:extLst>
              <a:ext uri="{FF2B5EF4-FFF2-40B4-BE49-F238E27FC236}">
                <a16:creationId xmlns:a16="http://schemas.microsoft.com/office/drawing/2014/main" id="{20B00DEE-51C1-D76B-CF44-2E581F2F8BC4}"/>
              </a:ext>
            </a:extLst>
          </p:cNvPr>
          <p:cNvPicPr>
            <a:picLocks noChangeAspect="1"/>
          </p:cNvPicPr>
          <p:nvPr/>
        </p:nvPicPr>
        <p:blipFill>
          <a:blip r:embed="rId4"/>
          <a:stretch>
            <a:fillRect/>
          </a:stretch>
        </p:blipFill>
        <p:spPr>
          <a:xfrm flipH="1">
            <a:off x="4738115" y="384891"/>
            <a:ext cx="4330821" cy="2464087"/>
          </a:xfrm>
          <a:prstGeom prst="rect">
            <a:avLst/>
          </a:prstGeom>
        </p:spPr>
      </p:pic>
      <p:sp>
        <p:nvSpPr>
          <p:cNvPr id="6" name="Rectangle 5">
            <a:extLst>
              <a:ext uri="{FF2B5EF4-FFF2-40B4-BE49-F238E27FC236}">
                <a16:creationId xmlns:a16="http://schemas.microsoft.com/office/drawing/2014/main" id="{42A26EAC-F59C-FD87-44B8-A8DC1CB0A708}"/>
              </a:ext>
            </a:extLst>
          </p:cNvPr>
          <p:cNvSpPr/>
          <p:nvPr/>
        </p:nvSpPr>
        <p:spPr>
          <a:xfrm rot="5400000">
            <a:off x="6412440" y="-2298939"/>
            <a:ext cx="299449" cy="5163673"/>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C2633295-D2B9-2C57-FCEC-2803B7AA343D}"/>
              </a:ext>
            </a:extLst>
          </p:cNvPr>
          <p:cNvSpPr txBox="1"/>
          <p:nvPr/>
        </p:nvSpPr>
        <p:spPr>
          <a:xfrm>
            <a:off x="3980328" y="159787"/>
            <a:ext cx="3350239" cy="246221"/>
          </a:xfrm>
          <a:prstGeom prst="rect">
            <a:avLst/>
          </a:prstGeom>
          <a:noFill/>
        </p:spPr>
        <p:txBody>
          <a:bodyPr wrap="square" rtlCol="0">
            <a:spAutoFit/>
          </a:bodyPr>
          <a:lstStyle/>
          <a:p>
            <a:r>
              <a:rPr lang="fr-FR" sz="1000" b="1" spc="300">
                <a:solidFill>
                  <a:srgbClr val="4C4C4E"/>
                </a:solidFill>
              </a:rPr>
              <a:t>MODES D’ACTION &amp; OUTILS</a:t>
            </a:r>
            <a:endParaRPr lang="fr-FR" sz="1000" spc="300">
              <a:solidFill>
                <a:srgbClr val="4C4C4E"/>
              </a:solidFill>
            </a:endParaRPr>
          </a:p>
        </p:txBody>
      </p:sp>
      <p:sp>
        <p:nvSpPr>
          <p:cNvPr id="9" name="ZoneTexte 8">
            <a:extLst>
              <a:ext uri="{FF2B5EF4-FFF2-40B4-BE49-F238E27FC236}">
                <a16:creationId xmlns:a16="http://schemas.microsoft.com/office/drawing/2014/main" id="{92B69C02-4C78-6B3D-1B81-433D9C19C700}"/>
              </a:ext>
            </a:extLst>
          </p:cNvPr>
          <p:cNvSpPr txBox="1"/>
          <p:nvPr/>
        </p:nvSpPr>
        <p:spPr>
          <a:xfrm>
            <a:off x="4861976" y="3192532"/>
            <a:ext cx="2796989" cy="230832"/>
          </a:xfrm>
          <a:prstGeom prst="rect">
            <a:avLst/>
          </a:prstGeom>
          <a:noFill/>
        </p:spPr>
        <p:txBody>
          <a:bodyPr wrap="square" rtlCol="0">
            <a:spAutoFit/>
          </a:bodyPr>
          <a:lstStyle/>
          <a:p>
            <a:pPr marL="171450" indent="-171450" algn="just">
              <a:buClr>
                <a:srgbClr val="F9DE11"/>
              </a:buClr>
              <a:buFont typeface="Wingdings" pitchFamily="2" charset="2"/>
              <a:buChar char="v"/>
            </a:pPr>
            <a:r>
              <a:rPr lang="fr-FR" sz="900" b="1">
                <a:solidFill>
                  <a:srgbClr val="4C4C4E"/>
                </a:solidFill>
              </a:rPr>
              <a:t>LES CHANTIERS ÉDUCATIFS</a:t>
            </a:r>
          </a:p>
        </p:txBody>
      </p:sp>
      <p:sp>
        <p:nvSpPr>
          <p:cNvPr id="10" name="ZoneTexte 9">
            <a:extLst>
              <a:ext uri="{FF2B5EF4-FFF2-40B4-BE49-F238E27FC236}">
                <a16:creationId xmlns:a16="http://schemas.microsoft.com/office/drawing/2014/main" id="{81CFFC7A-5F19-A5F1-EAB9-65413DB79E9F}"/>
              </a:ext>
            </a:extLst>
          </p:cNvPr>
          <p:cNvSpPr txBox="1"/>
          <p:nvPr/>
        </p:nvSpPr>
        <p:spPr>
          <a:xfrm>
            <a:off x="699711" y="2946764"/>
            <a:ext cx="3280617" cy="1615827"/>
          </a:xfrm>
          <a:prstGeom prst="rect">
            <a:avLst/>
          </a:prstGeom>
          <a:noFill/>
        </p:spPr>
        <p:txBody>
          <a:bodyPr wrap="square" numCol="1" rtlCol="0">
            <a:spAutoFit/>
          </a:bodyPr>
          <a:lstStyle/>
          <a:p>
            <a:pPr marL="171450" indent="-171450">
              <a:buClr>
                <a:srgbClr val="F9DE11"/>
              </a:buClr>
              <a:buFont typeface="Wingdings" pitchFamily="2" charset="2"/>
              <a:buChar char="v"/>
            </a:pPr>
            <a:r>
              <a:rPr lang="fr-FR" sz="900" b="1">
                <a:solidFill>
                  <a:srgbClr val="4C4C4E"/>
                </a:solidFill>
              </a:rPr>
              <a:t>LE TRAVAIL DE RUE : </a:t>
            </a:r>
            <a:r>
              <a:rPr lang="fr-FR" sz="900">
                <a:solidFill>
                  <a:srgbClr val="4C4C4E"/>
                </a:solidFill>
              </a:rPr>
              <a:t>développer une présence active en allant à la rencontre des jeunes dans l’espace public</a:t>
            </a:r>
          </a:p>
          <a:p>
            <a:pPr marL="171450" indent="-171450">
              <a:buClr>
                <a:srgbClr val="F9DE11"/>
              </a:buClr>
              <a:buFont typeface="Wingdings" pitchFamily="2" charset="2"/>
              <a:buChar char="v"/>
            </a:pPr>
            <a:r>
              <a:rPr lang="fr-FR" sz="900" b="1">
                <a:solidFill>
                  <a:srgbClr val="4C4C4E"/>
                </a:solidFill>
              </a:rPr>
              <a:t>LA PRÉSENCE SOCIALE : </a:t>
            </a:r>
            <a:r>
              <a:rPr lang="fr-FR" sz="900">
                <a:solidFill>
                  <a:srgbClr val="4C4C4E"/>
                </a:solidFill>
              </a:rPr>
              <a:t>développer une présence souple et réactive au cœur des espaces de vie des jeunes.</a:t>
            </a:r>
          </a:p>
          <a:p>
            <a:pPr marL="171450" indent="-171450">
              <a:buClr>
                <a:srgbClr val="F9DE11"/>
              </a:buClr>
              <a:buFont typeface="Wingdings" pitchFamily="2" charset="2"/>
              <a:buChar char="v"/>
            </a:pPr>
            <a:r>
              <a:rPr lang="fr-FR" sz="900" b="1">
                <a:solidFill>
                  <a:srgbClr val="4C4C4E"/>
                </a:solidFill>
              </a:rPr>
              <a:t>L’ACCOMPAGNEMENT INDIVIDUEL : </a:t>
            </a:r>
            <a:r>
              <a:rPr lang="fr-FR" sz="900">
                <a:solidFill>
                  <a:srgbClr val="4C4C4E"/>
                </a:solidFill>
              </a:rPr>
              <a:t>travailler la relation de façon progressive et au rythme du jeune, en s’y adaptant.</a:t>
            </a:r>
          </a:p>
          <a:p>
            <a:pPr marL="171450" indent="-171450">
              <a:buClr>
                <a:srgbClr val="F9DE11"/>
              </a:buClr>
              <a:buFont typeface="Wingdings" pitchFamily="2" charset="2"/>
              <a:buChar char="v"/>
            </a:pPr>
            <a:r>
              <a:rPr lang="fr-FR" sz="900" b="1">
                <a:solidFill>
                  <a:srgbClr val="4C4C4E"/>
                </a:solidFill>
              </a:rPr>
              <a:t>L’ACCOMPAGNEMENT COLLECTIF : </a:t>
            </a:r>
            <a:r>
              <a:rPr lang="fr-FR" sz="900">
                <a:solidFill>
                  <a:srgbClr val="4C4C4E"/>
                </a:solidFill>
              </a:rPr>
              <a:t>permettre de partager un potentiel collectif, un « faire ensemble »</a:t>
            </a:r>
          </a:p>
          <a:p>
            <a:pPr marL="171450" indent="-171450">
              <a:buClr>
                <a:srgbClr val="F9DE11"/>
              </a:buClr>
              <a:buFont typeface="Wingdings" pitchFamily="2" charset="2"/>
              <a:buChar char="v"/>
            </a:pPr>
            <a:r>
              <a:rPr lang="fr-FR" sz="900" b="1">
                <a:solidFill>
                  <a:srgbClr val="4C4C4E"/>
                </a:solidFill>
              </a:rPr>
              <a:t>LE DÉVELOPPEMENT SOCIAL LOCAL </a:t>
            </a:r>
            <a:r>
              <a:rPr lang="fr-FR" sz="900">
                <a:solidFill>
                  <a:srgbClr val="4C4C4E"/>
                </a:solidFill>
              </a:rPr>
              <a:t>: permettre de répondre aux besoins des familles et de participer au maintien du lien social nécessaire à la visée éducative de la mission.</a:t>
            </a:r>
          </a:p>
        </p:txBody>
      </p:sp>
      <p:sp>
        <p:nvSpPr>
          <p:cNvPr id="11" name="ZoneTexte 10">
            <a:extLst>
              <a:ext uri="{FF2B5EF4-FFF2-40B4-BE49-F238E27FC236}">
                <a16:creationId xmlns:a16="http://schemas.microsoft.com/office/drawing/2014/main" id="{C9D0AB6D-FC71-AA09-BAC9-F7C95BB2EF35}"/>
              </a:ext>
            </a:extLst>
          </p:cNvPr>
          <p:cNvSpPr txBox="1"/>
          <p:nvPr/>
        </p:nvSpPr>
        <p:spPr>
          <a:xfrm>
            <a:off x="384473" y="2668993"/>
            <a:ext cx="3350239" cy="246221"/>
          </a:xfrm>
          <a:prstGeom prst="rect">
            <a:avLst/>
          </a:prstGeom>
          <a:noFill/>
        </p:spPr>
        <p:txBody>
          <a:bodyPr wrap="square" rtlCol="0">
            <a:spAutoFit/>
          </a:bodyPr>
          <a:lstStyle/>
          <a:p>
            <a:r>
              <a:rPr lang="fr-FR" sz="1000" b="1" spc="300">
                <a:solidFill>
                  <a:srgbClr val="4C4C4E"/>
                </a:solidFill>
              </a:rPr>
              <a:t>MODES D’ACTION</a:t>
            </a:r>
            <a:endParaRPr lang="fr-FR" sz="1000" spc="300">
              <a:solidFill>
                <a:srgbClr val="4C4C4E"/>
              </a:solidFill>
            </a:endParaRPr>
          </a:p>
        </p:txBody>
      </p:sp>
      <p:sp>
        <p:nvSpPr>
          <p:cNvPr id="12" name="ZoneTexte 11">
            <a:extLst>
              <a:ext uri="{FF2B5EF4-FFF2-40B4-BE49-F238E27FC236}">
                <a16:creationId xmlns:a16="http://schemas.microsoft.com/office/drawing/2014/main" id="{2D100B32-B1AB-93FD-504D-156313E191EC}"/>
              </a:ext>
            </a:extLst>
          </p:cNvPr>
          <p:cNvSpPr txBox="1"/>
          <p:nvPr/>
        </p:nvSpPr>
        <p:spPr>
          <a:xfrm>
            <a:off x="4861976" y="2651049"/>
            <a:ext cx="3350239" cy="400110"/>
          </a:xfrm>
          <a:prstGeom prst="rect">
            <a:avLst/>
          </a:prstGeom>
          <a:noFill/>
        </p:spPr>
        <p:txBody>
          <a:bodyPr wrap="square" rtlCol="0">
            <a:spAutoFit/>
          </a:bodyPr>
          <a:lstStyle/>
          <a:p>
            <a:r>
              <a:rPr lang="fr-FR" sz="1000" b="1" spc="300">
                <a:solidFill>
                  <a:srgbClr val="4C4C4E"/>
                </a:solidFill>
              </a:rPr>
              <a:t>OUTILS DÉVELOPPÉS </a:t>
            </a:r>
            <a:br>
              <a:rPr lang="fr-FR" sz="1000" b="1" spc="300">
                <a:solidFill>
                  <a:srgbClr val="4C4C4E"/>
                </a:solidFill>
              </a:rPr>
            </a:br>
            <a:r>
              <a:rPr lang="fr-FR" sz="1000" b="1" spc="300">
                <a:solidFill>
                  <a:srgbClr val="4C4C4E"/>
                </a:solidFill>
              </a:rPr>
              <a:t>EN FAVEUR DE LA JEUNESSE</a:t>
            </a:r>
            <a:endParaRPr lang="fr-FR" sz="1000" spc="300">
              <a:solidFill>
                <a:srgbClr val="4C4C4E"/>
              </a:solidFill>
            </a:endParaRPr>
          </a:p>
        </p:txBody>
      </p:sp>
      <p:sp>
        <p:nvSpPr>
          <p:cNvPr id="13" name="ZoneTexte 12">
            <a:extLst>
              <a:ext uri="{FF2B5EF4-FFF2-40B4-BE49-F238E27FC236}">
                <a16:creationId xmlns:a16="http://schemas.microsoft.com/office/drawing/2014/main" id="{D224C755-2F76-C772-35F5-B400FE9E1A70}"/>
              </a:ext>
            </a:extLst>
          </p:cNvPr>
          <p:cNvSpPr txBox="1"/>
          <p:nvPr/>
        </p:nvSpPr>
        <p:spPr>
          <a:xfrm>
            <a:off x="4861976" y="3489477"/>
            <a:ext cx="3595855" cy="1341151"/>
          </a:xfrm>
          <a:prstGeom prst="rect">
            <a:avLst/>
          </a:prstGeom>
          <a:noFill/>
        </p:spPr>
        <p:txBody>
          <a:bodyPr wrap="square" rtlCol="0">
            <a:spAutoFit/>
          </a:bodyPr>
          <a:lstStyle/>
          <a:p>
            <a:pPr algn="just"/>
            <a:r>
              <a:rPr lang="fr-FR" sz="900">
                <a:solidFill>
                  <a:srgbClr val="4C4C4E"/>
                </a:solidFill>
              </a:rPr>
              <a:t>Les modalités d’intervention spécifiques permettent une certaine flexibilité dans la mise en œuvre de nos actions et notre présence quotidienne dans les quartiers nous donnent une place singulière auprès des jeunes et leurs familles, d’être à leur écoute et de leur apporter un soutien quotidien. Cette relation de confiance, construite au fil du temps, est la base de notre travail éducatif et nous permet d’être reconnus par notre public.</a:t>
            </a:r>
          </a:p>
          <a:p>
            <a:endParaRPr lang="fr-FR">
              <a:solidFill>
                <a:srgbClr val="4C4C4E"/>
              </a:solidFill>
            </a:endParaRPr>
          </a:p>
        </p:txBody>
      </p:sp>
    </p:spTree>
    <p:extLst>
      <p:ext uri="{BB962C8B-B14F-4D97-AF65-F5344CB8AC3E}">
        <p14:creationId xmlns:p14="http://schemas.microsoft.com/office/powerpoint/2010/main" val="76631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03CD5C-BF30-F9AD-AA07-DBED3469CAD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A8F040D-1DD8-117E-D40A-6B1AF2A89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Image 18">
            <a:extLst>
              <a:ext uri="{FF2B5EF4-FFF2-40B4-BE49-F238E27FC236}">
                <a16:creationId xmlns:a16="http://schemas.microsoft.com/office/drawing/2014/main" id="{3D153213-FBDF-9F0E-1BF2-687AB2705D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20" name="Connecteur droit 19">
            <a:extLst>
              <a:ext uri="{FF2B5EF4-FFF2-40B4-BE49-F238E27FC236}">
                <a16:creationId xmlns:a16="http://schemas.microsoft.com/office/drawing/2014/main" id="{8D5FA9CB-6773-1D18-2A15-7AF9E61A14D6}"/>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27" name="Titre 1">
            <a:extLst>
              <a:ext uri="{FF2B5EF4-FFF2-40B4-BE49-F238E27FC236}">
                <a16:creationId xmlns:a16="http://schemas.microsoft.com/office/drawing/2014/main" id="{B40CE38B-D663-33ED-20FF-31A7FCDF4225}"/>
              </a:ext>
            </a:extLst>
          </p:cNvPr>
          <p:cNvSpPr>
            <a:spLocks noGrp="1"/>
          </p:cNvSpPr>
          <p:nvPr>
            <p:ph type="title"/>
          </p:nvPr>
        </p:nvSpPr>
        <p:spPr>
          <a:xfrm>
            <a:off x="-2" y="15245"/>
            <a:ext cx="5855111" cy="471452"/>
          </a:xfrm>
        </p:spPr>
        <p:txBody>
          <a:bodyPr vert="horz" anchor="t">
            <a:noAutofit/>
          </a:bodyPr>
          <a:lstStyle/>
          <a:p>
            <a:pPr algn="l"/>
            <a:r>
              <a:rPr lang="fr-FR" sz="2800" b="1" spc="600" dirty="0">
                <a:solidFill>
                  <a:srgbClr val="F9DE11"/>
                </a:solidFill>
                <a:latin typeface="Ailerons" pitchFamily="2" charset="0"/>
              </a:rPr>
              <a:t>EN QUELQUES CHIFFRES</a:t>
            </a:r>
          </a:p>
        </p:txBody>
      </p:sp>
      <p:sp>
        <p:nvSpPr>
          <p:cNvPr id="28" name="Rectangle 27">
            <a:extLst>
              <a:ext uri="{FF2B5EF4-FFF2-40B4-BE49-F238E27FC236}">
                <a16:creationId xmlns:a16="http://schemas.microsoft.com/office/drawing/2014/main" id="{36601E2F-E921-A66B-8EA6-242885F5EAB8}"/>
              </a:ext>
            </a:extLst>
          </p:cNvPr>
          <p:cNvSpPr/>
          <p:nvPr/>
        </p:nvSpPr>
        <p:spPr>
          <a:xfrm rot="5400000">
            <a:off x="7268714" y="-1446322"/>
            <a:ext cx="299449" cy="3451124"/>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2" name="Graphique 1">
            <a:extLst>
              <a:ext uri="{FF2B5EF4-FFF2-40B4-BE49-F238E27FC236}">
                <a16:creationId xmlns:a16="http://schemas.microsoft.com/office/drawing/2014/main" id="{CFD2A165-D8A4-A2C6-E3C4-ADD28A02C60E}"/>
              </a:ext>
            </a:extLst>
          </p:cNvPr>
          <p:cNvGraphicFramePr>
            <a:graphicFrameLocks/>
          </p:cNvGraphicFramePr>
          <p:nvPr>
            <p:extLst>
              <p:ext uri="{D42A27DB-BD31-4B8C-83A1-F6EECF244321}">
                <p14:modId xmlns:p14="http://schemas.microsoft.com/office/powerpoint/2010/main" val="2605714927"/>
              </p:ext>
            </p:extLst>
          </p:nvPr>
        </p:nvGraphicFramePr>
        <p:xfrm>
          <a:off x="262293" y="1483054"/>
          <a:ext cx="5186783" cy="23838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Graphique 2">
            <a:extLst>
              <a:ext uri="{FF2B5EF4-FFF2-40B4-BE49-F238E27FC236}">
                <a16:creationId xmlns:a16="http://schemas.microsoft.com/office/drawing/2014/main" id="{4A32F275-232D-F542-EBA4-26F653A6358D}"/>
              </a:ext>
            </a:extLst>
          </p:cNvPr>
          <p:cNvGraphicFramePr>
            <a:graphicFrameLocks/>
          </p:cNvGraphicFramePr>
          <p:nvPr>
            <p:extLst>
              <p:ext uri="{D42A27DB-BD31-4B8C-83A1-F6EECF244321}">
                <p14:modId xmlns:p14="http://schemas.microsoft.com/office/powerpoint/2010/main" val="854241833"/>
              </p:ext>
            </p:extLst>
          </p:nvPr>
        </p:nvGraphicFramePr>
        <p:xfrm>
          <a:off x="5449077" y="1256117"/>
          <a:ext cx="3296717" cy="26108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92627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56A86-295D-2D50-00FB-4A337E6C4D6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AFEE3E-AF3A-2748-2FEA-D20FC4B702A8}"/>
              </a:ext>
            </a:extLst>
          </p:cNvPr>
          <p:cNvSpPr/>
          <p:nvPr/>
        </p:nvSpPr>
        <p:spPr>
          <a:xfrm>
            <a:off x="0" y="0"/>
            <a:ext cx="9144000" cy="2715904"/>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itre 1">
            <a:extLst>
              <a:ext uri="{FF2B5EF4-FFF2-40B4-BE49-F238E27FC236}">
                <a16:creationId xmlns:a16="http://schemas.microsoft.com/office/drawing/2014/main" id="{20A10077-F4B6-8F4E-0568-29BBAB9B8A23}"/>
              </a:ext>
            </a:extLst>
          </p:cNvPr>
          <p:cNvSpPr txBox="1">
            <a:spLocks/>
          </p:cNvSpPr>
          <p:nvPr/>
        </p:nvSpPr>
        <p:spPr>
          <a:xfrm>
            <a:off x="0" y="2261689"/>
            <a:ext cx="9144000" cy="922077"/>
          </a:xfrm>
          <a:prstGeom prst="rect">
            <a:avLst/>
          </a:prstGeom>
        </p:spPr>
        <p:txBody>
          <a:bodyPr vert="horz"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fr-FR" sz="3200" b="1" spc="600">
                <a:solidFill>
                  <a:schemeClr val="bg1"/>
                </a:solidFill>
                <a:latin typeface="Ailerons" pitchFamily="2" charset="0"/>
              </a:rPr>
              <a:t>Interventions spécifiques</a:t>
            </a:r>
          </a:p>
        </p:txBody>
      </p:sp>
      <p:sp>
        <p:nvSpPr>
          <p:cNvPr id="11" name="ZoneTexte 10">
            <a:extLst>
              <a:ext uri="{FF2B5EF4-FFF2-40B4-BE49-F238E27FC236}">
                <a16:creationId xmlns:a16="http://schemas.microsoft.com/office/drawing/2014/main" id="{E82967B9-D851-35FE-66AD-65969A51B064}"/>
              </a:ext>
            </a:extLst>
          </p:cNvPr>
          <p:cNvSpPr txBox="1"/>
          <p:nvPr/>
        </p:nvSpPr>
        <p:spPr>
          <a:xfrm>
            <a:off x="2397188" y="3183766"/>
            <a:ext cx="3751129" cy="1323439"/>
          </a:xfrm>
          <a:prstGeom prst="rect">
            <a:avLst/>
          </a:prstGeom>
          <a:noFill/>
        </p:spPr>
        <p:txBody>
          <a:bodyPr wrap="square" rtlCol="0">
            <a:spAutoFit/>
          </a:bodyPr>
          <a:lstStyle/>
          <a:p>
            <a:r>
              <a:rPr lang="fr-FR" sz="1000" b="1" spc="300" dirty="0">
                <a:solidFill>
                  <a:srgbClr val="4C4C4E"/>
                </a:solidFill>
              </a:rPr>
              <a:t>QUARTIER DU NEUHOF</a:t>
            </a:r>
          </a:p>
          <a:p>
            <a:r>
              <a:rPr lang="fr-FR" sz="1000" b="1" spc="300" dirty="0">
                <a:solidFill>
                  <a:srgbClr val="4C4C4E"/>
                </a:solidFill>
              </a:rPr>
              <a:t>QUARTIER DES POTERIES</a:t>
            </a:r>
            <a:br>
              <a:rPr lang="fr-FR" sz="1000" b="1" spc="300" dirty="0">
                <a:solidFill>
                  <a:srgbClr val="4C4C4E"/>
                </a:solidFill>
              </a:rPr>
            </a:br>
            <a:r>
              <a:rPr lang="fr-FR" sz="1000" b="1" spc="300" dirty="0">
                <a:solidFill>
                  <a:srgbClr val="4C4C4E"/>
                </a:solidFill>
              </a:rPr>
              <a:t>HAGUENAU</a:t>
            </a:r>
          </a:p>
          <a:p>
            <a:r>
              <a:rPr lang="fr-FR" sz="1000" b="1" spc="300" dirty="0">
                <a:solidFill>
                  <a:srgbClr val="4C4C4E"/>
                </a:solidFill>
              </a:rPr>
              <a:t>QUARTIER DE LA MEINAU</a:t>
            </a:r>
          </a:p>
          <a:p>
            <a:r>
              <a:rPr lang="fr-FR" sz="1000" b="1" spc="300" dirty="0">
                <a:solidFill>
                  <a:srgbClr val="4C4C4E"/>
                </a:solidFill>
              </a:rPr>
              <a:t>ILLKIRCH</a:t>
            </a:r>
          </a:p>
          <a:p>
            <a:r>
              <a:rPr lang="fr-FR" sz="1000" b="1" spc="300" dirty="0">
                <a:solidFill>
                  <a:srgbClr val="4C4C4E"/>
                </a:solidFill>
              </a:rPr>
              <a:t>CRONENBOURG</a:t>
            </a:r>
          </a:p>
          <a:p>
            <a:r>
              <a:rPr lang="fr-FR" sz="1000" b="1" spc="300" dirty="0">
                <a:solidFill>
                  <a:srgbClr val="4C4C4E"/>
                </a:solidFill>
              </a:rPr>
              <a:t>HAUTEPIERRE</a:t>
            </a:r>
          </a:p>
          <a:p>
            <a:r>
              <a:rPr lang="fr-FR" sz="1000" b="1" spc="300" dirty="0">
                <a:solidFill>
                  <a:srgbClr val="4C4C4E"/>
                </a:solidFill>
              </a:rPr>
              <a:t>ERSTEIN</a:t>
            </a:r>
          </a:p>
        </p:txBody>
      </p:sp>
    </p:spTree>
    <p:extLst>
      <p:ext uri="{BB962C8B-B14F-4D97-AF65-F5344CB8AC3E}">
        <p14:creationId xmlns:p14="http://schemas.microsoft.com/office/powerpoint/2010/main" val="191343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498E86-19D9-E5CD-D7D5-AEBAD352CB6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8AED01-027A-9504-4624-C58F830FA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00" y="0"/>
            <a:ext cx="6858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Neue Haas Grotesk Text Pro"/>
            </a:endParaRPr>
          </a:p>
        </p:txBody>
      </p:sp>
      <p:pic>
        <p:nvPicPr>
          <p:cNvPr id="4" name="Image 3">
            <a:extLst>
              <a:ext uri="{FF2B5EF4-FFF2-40B4-BE49-F238E27FC236}">
                <a16:creationId xmlns:a16="http://schemas.microsoft.com/office/drawing/2014/main" id="{5E938869-9264-F637-ECE9-0E758C232F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917" y="4617515"/>
            <a:ext cx="494020" cy="444179"/>
          </a:xfrm>
          <a:prstGeom prst="rect">
            <a:avLst/>
          </a:prstGeom>
          <a:noFill/>
          <a:ln>
            <a:noFill/>
          </a:ln>
        </p:spPr>
      </p:pic>
      <p:cxnSp>
        <p:nvCxnSpPr>
          <p:cNvPr id="5" name="Connecteur droit 4">
            <a:extLst>
              <a:ext uri="{FF2B5EF4-FFF2-40B4-BE49-F238E27FC236}">
                <a16:creationId xmlns:a16="http://schemas.microsoft.com/office/drawing/2014/main" id="{BF9872AA-EE52-F882-4539-80D724722BA3}"/>
              </a:ext>
            </a:extLst>
          </p:cNvPr>
          <p:cNvCxnSpPr>
            <a:cxnSpLocks/>
          </p:cNvCxnSpPr>
          <p:nvPr/>
        </p:nvCxnSpPr>
        <p:spPr>
          <a:xfrm flipH="1">
            <a:off x="0" y="4894197"/>
            <a:ext cx="8554445" cy="15245"/>
          </a:xfrm>
          <a:prstGeom prst="line">
            <a:avLst/>
          </a:prstGeom>
          <a:ln>
            <a:solidFill>
              <a:srgbClr val="4C4C4E"/>
            </a:solidFill>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6" name="Titre 1">
            <a:extLst>
              <a:ext uri="{FF2B5EF4-FFF2-40B4-BE49-F238E27FC236}">
                <a16:creationId xmlns:a16="http://schemas.microsoft.com/office/drawing/2014/main" id="{12160581-67F9-AD3A-672D-DE0653899C6E}"/>
              </a:ext>
            </a:extLst>
          </p:cNvPr>
          <p:cNvSpPr txBox="1">
            <a:spLocks/>
          </p:cNvSpPr>
          <p:nvPr/>
        </p:nvSpPr>
        <p:spPr>
          <a:xfrm>
            <a:off x="-2" y="1"/>
            <a:ext cx="4164747" cy="443842"/>
          </a:xfrm>
          <a:prstGeom prst="rect">
            <a:avLst/>
          </a:prstGeom>
        </p:spPr>
        <p:txBody>
          <a:bodyPr vert="horz" lIns="91440" tIns="45720" rIns="91440" bIns="45720" rtlCol="0" anchor="t">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fr-FR" sz="2800" b="1" spc="600">
                <a:solidFill>
                  <a:srgbClr val="F9DE11"/>
                </a:solidFill>
                <a:latin typeface="Ailerons" pitchFamily="2" charset="0"/>
              </a:rPr>
              <a:t>Neuhof</a:t>
            </a:r>
          </a:p>
        </p:txBody>
      </p:sp>
      <p:sp>
        <p:nvSpPr>
          <p:cNvPr id="7" name="Rectangle 6">
            <a:extLst>
              <a:ext uri="{FF2B5EF4-FFF2-40B4-BE49-F238E27FC236}">
                <a16:creationId xmlns:a16="http://schemas.microsoft.com/office/drawing/2014/main" id="{F2EF8C68-5A3E-F945-FFCD-8850C9456665}"/>
              </a:ext>
            </a:extLst>
          </p:cNvPr>
          <p:cNvSpPr/>
          <p:nvPr/>
        </p:nvSpPr>
        <p:spPr>
          <a:xfrm rot="5400000">
            <a:off x="5395769" y="-3315606"/>
            <a:ext cx="299449" cy="7197012"/>
          </a:xfrm>
          <a:prstGeom prst="rect">
            <a:avLst/>
          </a:prstGeom>
          <a:solidFill>
            <a:srgbClr val="F9DE11"/>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C9086E3C-8926-D1DF-7C6A-3A1040513F6D}"/>
              </a:ext>
            </a:extLst>
          </p:cNvPr>
          <p:cNvSpPr txBox="1"/>
          <p:nvPr/>
        </p:nvSpPr>
        <p:spPr>
          <a:xfrm>
            <a:off x="2040294" y="160500"/>
            <a:ext cx="7308979" cy="246221"/>
          </a:xfrm>
          <a:prstGeom prst="rect">
            <a:avLst/>
          </a:prstGeom>
          <a:noFill/>
        </p:spPr>
        <p:txBody>
          <a:bodyPr wrap="square" rtlCol="0">
            <a:spAutoFit/>
          </a:bodyPr>
          <a:lstStyle/>
          <a:p>
            <a:r>
              <a:rPr lang="fr-FR" sz="1000" b="1" spc="300" dirty="0">
                <a:solidFill>
                  <a:srgbClr val="4C4C4E"/>
                </a:solidFill>
              </a:rPr>
              <a:t>LES BRASÉROS, UNE DÉMARCHE D’ »ALLER VER »…</a:t>
            </a:r>
            <a:endParaRPr lang="fr-FR" sz="1000" spc="300" dirty="0">
              <a:solidFill>
                <a:srgbClr val="4C4C4E"/>
              </a:solidFill>
            </a:endParaRPr>
          </a:p>
        </p:txBody>
      </p:sp>
      <p:sp>
        <p:nvSpPr>
          <p:cNvPr id="2" name="ZoneTexte 1">
            <a:extLst>
              <a:ext uri="{FF2B5EF4-FFF2-40B4-BE49-F238E27FC236}">
                <a16:creationId xmlns:a16="http://schemas.microsoft.com/office/drawing/2014/main" id="{08D36989-E0FE-4442-A51D-4CA083CCF304}"/>
              </a:ext>
            </a:extLst>
          </p:cNvPr>
          <p:cNvSpPr txBox="1"/>
          <p:nvPr/>
        </p:nvSpPr>
        <p:spPr>
          <a:xfrm>
            <a:off x="556922" y="917461"/>
            <a:ext cx="3607823" cy="4108817"/>
          </a:xfrm>
          <a:prstGeom prst="rect">
            <a:avLst/>
          </a:prstGeom>
          <a:noFill/>
        </p:spPr>
        <p:txBody>
          <a:bodyPr wrap="square" rtlCol="0">
            <a:spAutoFit/>
          </a:bodyPr>
          <a:lstStyle/>
          <a:p>
            <a:pPr algn="just"/>
            <a:r>
              <a:rPr lang="fr-FR" sz="900" b="1" dirty="0">
                <a:solidFill>
                  <a:srgbClr val="4C4C4E"/>
                </a:solidFill>
              </a:rPr>
              <a:t>L’objectif de cette action est de proposer un espace chaleureux, ouvert et intergénérationnel permettant aux habitants de se rencontrer, d'échanger et de profiter d’un moment convivial dans leur quartier. Autour d’un brasero, la dynamique vise à encourager le dialogue, le partage d’idées et à renforcer le lien social. À travers des animations simples (distribution de marrons chauds, chamallows </a:t>
            </a:r>
            <a:r>
              <a:rPr lang="fr-FR" sz="900" b="1" dirty="0" err="1">
                <a:solidFill>
                  <a:srgbClr val="4C4C4E"/>
                </a:solidFill>
              </a:rPr>
              <a:t>gillés</a:t>
            </a:r>
            <a:r>
              <a:rPr lang="fr-FR" sz="900" b="1" dirty="0">
                <a:solidFill>
                  <a:srgbClr val="4C4C4E"/>
                </a:solidFill>
              </a:rPr>
              <a:t>, discussions autour du feu), nous créons des temps propices au « mieux vivre » ensemble, dans un cadre bienveillant, accessible et ouvert à tous.</a:t>
            </a:r>
          </a:p>
          <a:p>
            <a:pPr algn="just"/>
            <a:endParaRPr lang="fr-FR" sz="900" dirty="0">
              <a:solidFill>
                <a:srgbClr val="4C4C4E"/>
              </a:solidFill>
            </a:endParaRPr>
          </a:p>
          <a:p>
            <a:pPr algn="just"/>
            <a:r>
              <a:rPr lang="fr-FR" sz="900" dirty="0">
                <a:solidFill>
                  <a:srgbClr val="4C4C4E"/>
                </a:solidFill>
              </a:rPr>
              <a:t>En 2025, l’équipe organise 7 temps autour d’un brasero, installés sur 4 places différentes dans le quartier. Les endroits ciblés ne sont pas choisis au hasard : ils correspondent à des espaces investis par la jeunesse ou des familles, souvent identifiés comme des lieux de rassemblement. Ce sont des secteurs où la cohabitation peut parfois être délicate entre jeunes et habitants, notamment en raison de nuisances perçues ou d’incompréhensions mutuelles. Le brasero devient alors un support apaisant, qui modifie l’ambiance du lieu et offre un contexte propice à la rencontre. Les habitants s’arrêtent, discutent, partagent un moment. Les jeunes, déjà présents sur ces espaces, sont intégrés naturellement dans la dynamique, ce qui facilite la communication et contribue à réduire les tensions. Autour du feu, des discussions libres émergent, des enfants s’approchent pour un chamallow grillé, des familles viennent goûter une galette, certains écoutent une histoire contée. </a:t>
            </a:r>
          </a:p>
          <a:p>
            <a:pPr algn="just"/>
            <a:r>
              <a:rPr lang="fr-FR" sz="900" dirty="0">
                <a:solidFill>
                  <a:srgbClr val="4C4C4E"/>
                </a:solidFill>
              </a:rPr>
              <a:t>Ces temps de rencontre collectives peuvent être le prétexte d’un accompagnement éducatif et social plus profond et régulier, individualisé et adapté aux besoins éducatifs et sociaux de chacun. Nous misons sur le temps long; le « brasero » n’est que l’espace de la rencontre qui peut permettre le travail de fond.</a:t>
            </a:r>
          </a:p>
          <a:p>
            <a:endParaRPr lang="fr-FR" sz="900" dirty="0">
              <a:solidFill>
                <a:srgbClr val="4C4C4E"/>
              </a:solidFill>
            </a:endParaRPr>
          </a:p>
        </p:txBody>
      </p:sp>
      <p:pic>
        <p:nvPicPr>
          <p:cNvPr id="3" name="Image 2">
            <a:extLst>
              <a:ext uri="{FF2B5EF4-FFF2-40B4-BE49-F238E27FC236}">
                <a16:creationId xmlns:a16="http://schemas.microsoft.com/office/drawing/2014/main" id="{3A06E401-5DD4-304D-0EC2-579A7956632B}"/>
              </a:ext>
            </a:extLst>
          </p:cNvPr>
          <p:cNvPicPr>
            <a:picLocks noChangeAspect="1"/>
          </p:cNvPicPr>
          <p:nvPr/>
        </p:nvPicPr>
        <p:blipFill>
          <a:blip r:embed="rId4"/>
          <a:stretch>
            <a:fillRect/>
          </a:stretch>
        </p:blipFill>
        <p:spPr>
          <a:xfrm>
            <a:off x="4572000" y="953772"/>
            <a:ext cx="4572914" cy="3429685"/>
          </a:xfrm>
          <a:prstGeom prst="rect">
            <a:avLst/>
          </a:prstGeom>
        </p:spPr>
      </p:pic>
    </p:spTree>
    <p:extLst>
      <p:ext uri="{BB962C8B-B14F-4D97-AF65-F5344CB8AC3E}">
        <p14:creationId xmlns:p14="http://schemas.microsoft.com/office/powerpoint/2010/main" val="2009117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1436</TotalTime>
  <Words>5187</Words>
  <Application>Microsoft Office PowerPoint</Application>
  <PresentationFormat>Affichage à l'écran (16:9)</PresentationFormat>
  <Paragraphs>221</Paragraphs>
  <Slides>23</Slides>
  <Notes>18</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Ailerons</vt:lpstr>
      <vt:lpstr>Aptos</vt:lpstr>
      <vt:lpstr>Arial</vt:lpstr>
      <vt:lpstr>Calibri</vt:lpstr>
      <vt:lpstr>Montserrat</vt:lpstr>
      <vt:lpstr>Neue Haas Grotesk Text Pro</vt:lpstr>
      <vt:lpstr>Wingdings</vt:lpstr>
      <vt:lpstr>Office Theme</vt:lpstr>
      <vt:lpstr>Présentation PowerPoint</vt:lpstr>
      <vt:lpstr>SOMMAIRE</vt:lpstr>
      <vt:lpstr>INTRODUCTION</vt:lpstr>
      <vt:lpstr>AVANT PROPOS</vt:lpstr>
      <vt:lpstr>L’association</vt:lpstr>
      <vt:lpstr>L’ASSOCIATION</vt:lpstr>
      <vt:lpstr>EN QUELQUES CHIFFRES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Catherine</dc:creator>
  <cp:keywords/>
  <dc:description>generated using python-pptx</dc:description>
  <cp:lastModifiedBy>Siège</cp:lastModifiedBy>
  <cp:revision>12</cp:revision>
  <dcterms:created xsi:type="dcterms:W3CDTF">2013-01-27T09:14:16Z</dcterms:created>
  <dcterms:modified xsi:type="dcterms:W3CDTF">2026-05-28T11:29:27Z</dcterms:modified>
  <cp:category/>
</cp:coreProperties>
</file>